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7" r:id="rId3"/>
    <p:sldId id="258" r:id="rId4"/>
    <p:sldId id="262" r:id="rId5"/>
    <p:sldId id="259" r:id="rId6"/>
    <p:sldId id="263" r:id="rId7"/>
    <p:sldId id="261" r:id="rId8"/>
    <p:sldId id="260"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295" r:id="rId27"/>
    <p:sldId id="296" r:id="rId28"/>
    <p:sldId id="297" r:id="rId29"/>
    <p:sldId id="298" r:id="rId30"/>
    <p:sldId id="299"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7" r:id="rId44"/>
    <p:sldId id="318" r:id="rId45"/>
    <p:sldId id="319" r:id="rId46"/>
    <p:sldId id="320" r:id="rId47"/>
    <p:sldId id="321" r:id="rId48"/>
    <p:sldId id="322" r:id="rId49"/>
    <p:sldId id="324" r:id="rId50"/>
    <p:sldId id="323" r:id="rId51"/>
    <p:sldId id="325" r:id="rId52"/>
    <p:sldId id="326" r:id="rId53"/>
    <p:sldId id="327" r:id="rId54"/>
    <p:sldId id="32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2025"/>
  </p:normalViewPr>
  <p:slideViewPr>
    <p:cSldViewPr snapToGrid="0" snapToObjects="1">
      <p:cViewPr varScale="1">
        <p:scale>
          <a:sx n="80" d="100"/>
          <a:sy n="80" d="100"/>
        </p:scale>
        <p:origin x="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F9761-A895-CE48-822F-CCD75544F878}" type="datetimeFigureOut">
              <a:rPr lang="en-US" smtClean="0"/>
              <a:t>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8B6B21-5BFD-C64D-8F78-851A4A9E824B}" type="slidenum">
              <a:rPr lang="en-US" smtClean="0"/>
              <a:t>‹#›</a:t>
            </a:fld>
            <a:endParaRPr lang="en-US"/>
          </a:p>
        </p:txBody>
      </p:sp>
    </p:spTree>
    <p:extLst>
      <p:ext uri="{BB962C8B-B14F-4D97-AF65-F5344CB8AC3E}">
        <p14:creationId xmlns:p14="http://schemas.microsoft.com/office/powerpoint/2010/main" val="1057306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Statistic"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Odd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Ratio = 3,151 ⁄ 189 × 1 = 16.7:1. This is a ratio</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4</a:t>
            </a:fld>
            <a:endParaRPr lang="en-US"/>
          </a:p>
        </p:txBody>
      </p:sp>
    </p:spTree>
    <p:extLst>
      <p:ext uri="{BB962C8B-B14F-4D97-AF65-F5344CB8AC3E}">
        <p14:creationId xmlns:p14="http://schemas.microsoft.com/office/powerpoint/2010/main" val="109056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Risk of tuberculosis among East wing residents = 28 ⁄ 157 = 0.178 = 17.8%</a:t>
            </a:r>
          </a:p>
          <a:p>
            <a:br>
              <a:rPr lang="en-GB" dirty="0"/>
            </a:br>
            <a:r>
              <a:rPr lang="en-GB" dirty="0"/>
              <a:t>Risk of tuberculosis among West wing residents = 4 ⁄ 137 = 0.029 = 2.9%</a:t>
            </a:r>
          </a:p>
          <a:p>
            <a:endParaRPr lang="en-GB" dirty="0"/>
          </a:p>
          <a:p>
            <a:r>
              <a:rPr lang="en-GB" dirty="0"/>
              <a:t>The risk ratio is simply the ratio of these two risks:</a:t>
            </a:r>
          </a:p>
          <a:p>
            <a:endParaRPr lang="en-GB" dirty="0"/>
          </a:p>
          <a:p>
            <a:r>
              <a:rPr lang="en-GB" dirty="0"/>
              <a:t>Risk ratio = 17.8 ⁄ 2.9 = 6.1</a:t>
            </a:r>
          </a:p>
          <a:p>
            <a:endParaRPr lang="en-GB" dirty="0"/>
          </a:p>
          <a:p>
            <a:r>
              <a:rPr lang="en-GB" dirty="0"/>
              <a:t>Thus, inmates who resided in the East wing of the dormitory were 6.1 times as likely to develop tuberculosis as those who resided in the West wing.</a:t>
            </a:r>
          </a:p>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13</a:t>
            </a:fld>
            <a:endParaRPr lang="en-US"/>
          </a:p>
        </p:txBody>
      </p:sp>
    </p:spTree>
    <p:extLst>
      <p:ext uri="{BB962C8B-B14F-4D97-AF65-F5344CB8AC3E}">
        <p14:creationId xmlns:p14="http://schemas.microsoft.com/office/powerpoint/2010/main" val="3468332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odds ratio</a:t>
            </a:r>
            <a:r>
              <a:rPr lang="en-GB" dirty="0"/>
              <a:t> (</a:t>
            </a:r>
            <a:r>
              <a:rPr lang="en-GB" b="1" dirty="0"/>
              <a:t>OR</a:t>
            </a:r>
            <a:r>
              <a:rPr lang="en-GB" dirty="0"/>
              <a:t>) is a </a:t>
            </a:r>
            <a:r>
              <a:rPr lang="en-GB" dirty="0">
                <a:hlinkClick r:id="rId3" tooltip="Statistic"/>
              </a:rPr>
              <a:t>statistic</a:t>
            </a:r>
            <a:r>
              <a:rPr lang="en-GB" dirty="0"/>
              <a:t> defined as the ratio of the </a:t>
            </a:r>
            <a:r>
              <a:rPr lang="en-GB" dirty="0">
                <a:hlinkClick r:id="rId4" tooltip="Odds"/>
              </a:rPr>
              <a:t>odds</a:t>
            </a:r>
            <a:r>
              <a:rPr lang="en-GB" dirty="0"/>
              <a:t> of A in the presence of B and the odds of A without the presence of B.</a:t>
            </a:r>
          </a:p>
          <a:p>
            <a:endParaRPr lang="en-GB" b="1" dirty="0"/>
          </a:p>
          <a:p>
            <a:r>
              <a:rPr lang="en-US" b="1" dirty="0"/>
              <a:t>Odds of disease in the East wing = 28/129 = 0.21</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Odds of disease in the West wing = 4/133 = 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Odds ratio = 7 </a:t>
            </a:r>
          </a:p>
          <a:p>
            <a:endParaRPr lang="en-US" b="1" dirty="0"/>
          </a:p>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14</a:t>
            </a:fld>
            <a:endParaRPr lang="en-US"/>
          </a:p>
        </p:txBody>
      </p:sp>
    </p:spTree>
    <p:extLst>
      <p:ext uri="{BB962C8B-B14F-4D97-AF65-F5344CB8AC3E}">
        <p14:creationId xmlns:p14="http://schemas.microsoft.com/office/powerpoint/2010/main" val="958126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Ratio = 3,151 ⁄ 189 × 1 = 16.7:1. This is a ratio</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15</a:t>
            </a:fld>
            <a:endParaRPr lang="en-US"/>
          </a:p>
        </p:txBody>
      </p:sp>
    </p:spTree>
    <p:extLst>
      <p:ext uri="{BB962C8B-B14F-4D97-AF65-F5344CB8AC3E}">
        <p14:creationId xmlns:p14="http://schemas.microsoft.com/office/powerpoint/2010/main" val="329972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measure of public health impact is used to place the association between an exposure and an outcome into a meaningful public health context. </a:t>
            </a:r>
          </a:p>
          <a:p>
            <a:endParaRPr lang="en-GB" dirty="0"/>
          </a:p>
          <a:p>
            <a:r>
              <a:rPr lang="en-GB" dirty="0"/>
              <a:t>Whereas a measure of association quantifies the relationship between exposure and disease, and thus begins to provide insight into causal relationships, measures of public health impact reflect the burden that an exposure contributes to the frequency of disease in the population. </a:t>
            </a:r>
          </a:p>
          <a:p>
            <a:endParaRPr lang="en-GB" dirty="0"/>
          </a:p>
          <a:p>
            <a:r>
              <a:rPr lang="en-GB" dirty="0"/>
              <a:t>Two measures of public health impact often used are the attributable proportion and efficacy or effectiveness.</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16</a:t>
            </a:fld>
            <a:endParaRPr lang="en-US"/>
          </a:p>
        </p:txBody>
      </p:sp>
    </p:spTree>
    <p:extLst>
      <p:ext uri="{BB962C8B-B14F-4D97-AF65-F5344CB8AC3E}">
        <p14:creationId xmlns:p14="http://schemas.microsoft.com/office/powerpoint/2010/main" val="1810251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Risk ratio = 8.14</a:t>
            </a:r>
          </a:p>
          <a:p>
            <a:endParaRPr lang="en-US" b="1" dirty="0"/>
          </a:p>
          <a:p>
            <a:r>
              <a:rPr lang="en-US" b="1" dirty="0"/>
              <a:t>AR = 0.57 – 0.07 / 0.57 = 0.87 or 87%</a:t>
            </a:r>
          </a:p>
        </p:txBody>
      </p:sp>
      <p:sp>
        <p:nvSpPr>
          <p:cNvPr id="4" name="Slide Number Placeholder 3"/>
          <p:cNvSpPr>
            <a:spLocks noGrp="1"/>
          </p:cNvSpPr>
          <p:nvPr>
            <p:ph type="sldNum" sz="quarter" idx="5"/>
          </p:nvPr>
        </p:nvSpPr>
        <p:spPr/>
        <p:txBody>
          <a:bodyPr/>
          <a:lstStyle/>
          <a:p>
            <a:fld id="{8D8B6B21-5BFD-C64D-8F78-851A4A9E824B}" type="slidenum">
              <a:rPr lang="en-US" smtClean="0"/>
              <a:t>17</a:t>
            </a:fld>
            <a:endParaRPr lang="en-US"/>
          </a:p>
        </p:txBody>
      </p:sp>
    </p:spTree>
    <p:extLst>
      <p:ext uri="{BB962C8B-B14F-4D97-AF65-F5344CB8AC3E}">
        <p14:creationId xmlns:p14="http://schemas.microsoft.com/office/powerpoint/2010/main" val="2609417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Risk ratio = 8.14</a:t>
            </a:r>
          </a:p>
          <a:p>
            <a:endParaRPr lang="en-US" b="1" dirty="0"/>
          </a:p>
          <a:p>
            <a:r>
              <a:rPr lang="en-US" b="1" dirty="0"/>
              <a:t>AR = 0.57 – 0.07 / 0.57 = 0.87 or 87%</a:t>
            </a:r>
          </a:p>
        </p:txBody>
      </p:sp>
      <p:sp>
        <p:nvSpPr>
          <p:cNvPr id="4" name="Slide Number Placeholder 3"/>
          <p:cNvSpPr>
            <a:spLocks noGrp="1"/>
          </p:cNvSpPr>
          <p:nvPr>
            <p:ph type="sldNum" sz="quarter" idx="5"/>
          </p:nvPr>
        </p:nvSpPr>
        <p:spPr/>
        <p:txBody>
          <a:bodyPr/>
          <a:lstStyle/>
          <a:p>
            <a:fld id="{8D8B6B21-5BFD-C64D-8F78-851A4A9E824B}" type="slidenum">
              <a:rPr lang="en-US" smtClean="0"/>
              <a:t>18</a:t>
            </a:fld>
            <a:endParaRPr lang="en-US"/>
          </a:p>
        </p:txBody>
      </p:sp>
    </p:spTree>
    <p:extLst>
      <p:ext uri="{BB962C8B-B14F-4D97-AF65-F5344CB8AC3E}">
        <p14:creationId xmlns:p14="http://schemas.microsoft.com/office/powerpoint/2010/main" val="167189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Risk ratio = 8.14</a:t>
            </a:r>
          </a:p>
          <a:p>
            <a:endParaRPr lang="en-US" b="1" dirty="0"/>
          </a:p>
          <a:p>
            <a:r>
              <a:rPr lang="en-US" b="1" dirty="0"/>
              <a:t>AR = 0.57 – 0.07 / 0.57 = 0.87 or 87%</a:t>
            </a:r>
          </a:p>
        </p:txBody>
      </p:sp>
      <p:sp>
        <p:nvSpPr>
          <p:cNvPr id="4" name="Slide Number Placeholder 3"/>
          <p:cNvSpPr>
            <a:spLocks noGrp="1"/>
          </p:cNvSpPr>
          <p:nvPr>
            <p:ph type="sldNum" sz="quarter" idx="5"/>
          </p:nvPr>
        </p:nvSpPr>
        <p:spPr/>
        <p:txBody>
          <a:bodyPr/>
          <a:lstStyle/>
          <a:p>
            <a:fld id="{8D8B6B21-5BFD-C64D-8F78-851A4A9E824B}" type="slidenum">
              <a:rPr lang="en-US" smtClean="0"/>
              <a:t>19</a:t>
            </a:fld>
            <a:endParaRPr lang="en-US"/>
          </a:p>
        </p:txBody>
      </p:sp>
    </p:spTree>
    <p:extLst>
      <p:ext uri="{BB962C8B-B14F-4D97-AF65-F5344CB8AC3E}">
        <p14:creationId xmlns:p14="http://schemas.microsoft.com/office/powerpoint/2010/main" val="96738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20</a:t>
            </a:fld>
            <a:endParaRPr lang="en-US"/>
          </a:p>
        </p:txBody>
      </p:sp>
    </p:spTree>
    <p:extLst>
      <p:ext uri="{BB962C8B-B14F-4D97-AF65-F5344CB8AC3E}">
        <p14:creationId xmlns:p14="http://schemas.microsoft.com/office/powerpoint/2010/main" val="1955535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21</a:t>
            </a:fld>
            <a:endParaRPr lang="en-US"/>
          </a:p>
        </p:txBody>
      </p:sp>
    </p:spTree>
    <p:extLst>
      <p:ext uri="{BB962C8B-B14F-4D97-AF65-F5344CB8AC3E}">
        <p14:creationId xmlns:p14="http://schemas.microsoft.com/office/powerpoint/2010/main" val="4083450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22</a:t>
            </a:fld>
            <a:endParaRPr lang="en-US"/>
          </a:p>
        </p:txBody>
      </p:sp>
    </p:spTree>
    <p:extLst>
      <p:ext uri="{BB962C8B-B14F-4D97-AF65-F5344CB8AC3E}">
        <p14:creationId xmlns:p14="http://schemas.microsoft.com/office/powerpoint/2010/main" val="40214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Ratio = 3,151 ⁄ 189 × 1 = 16.7:1. This is a ratio</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5</a:t>
            </a:fld>
            <a:endParaRPr lang="en-US"/>
          </a:p>
        </p:txBody>
      </p:sp>
    </p:spTree>
    <p:extLst>
      <p:ext uri="{BB962C8B-B14F-4D97-AF65-F5344CB8AC3E}">
        <p14:creationId xmlns:p14="http://schemas.microsoft.com/office/powerpoint/2010/main" val="402851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23</a:t>
            </a:fld>
            <a:endParaRPr lang="en-US"/>
          </a:p>
        </p:txBody>
      </p:sp>
    </p:spTree>
    <p:extLst>
      <p:ext uri="{BB962C8B-B14F-4D97-AF65-F5344CB8AC3E}">
        <p14:creationId xmlns:p14="http://schemas.microsoft.com/office/powerpoint/2010/main" val="2211747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24</a:t>
            </a:fld>
            <a:endParaRPr lang="en-US"/>
          </a:p>
        </p:txBody>
      </p:sp>
    </p:spTree>
    <p:extLst>
      <p:ext uri="{BB962C8B-B14F-4D97-AF65-F5344CB8AC3E}">
        <p14:creationId xmlns:p14="http://schemas.microsoft.com/office/powerpoint/2010/main" val="3710733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25</a:t>
            </a:fld>
            <a:endParaRPr lang="en-US"/>
          </a:p>
        </p:txBody>
      </p:sp>
    </p:spTree>
    <p:extLst>
      <p:ext uri="{BB962C8B-B14F-4D97-AF65-F5344CB8AC3E}">
        <p14:creationId xmlns:p14="http://schemas.microsoft.com/office/powerpoint/2010/main" val="1194669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26</a:t>
            </a:fld>
            <a:endParaRPr lang="en-US"/>
          </a:p>
        </p:txBody>
      </p:sp>
    </p:spTree>
    <p:extLst>
      <p:ext uri="{BB962C8B-B14F-4D97-AF65-F5344CB8AC3E}">
        <p14:creationId xmlns:p14="http://schemas.microsoft.com/office/powerpoint/2010/main" val="2074963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27</a:t>
            </a:fld>
            <a:endParaRPr lang="en-US"/>
          </a:p>
        </p:txBody>
      </p:sp>
    </p:spTree>
    <p:extLst>
      <p:ext uri="{BB962C8B-B14F-4D97-AF65-F5344CB8AC3E}">
        <p14:creationId xmlns:p14="http://schemas.microsoft.com/office/powerpoint/2010/main" val="267623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28</a:t>
            </a:fld>
            <a:endParaRPr lang="en-US"/>
          </a:p>
        </p:txBody>
      </p:sp>
    </p:spTree>
    <p:extLst>
      <p:ext uri="{BB962C8B-B14F-4D97-AF65-F5344CB8AC3E}">
        <p14:creationId xmlns:p14="http://schemas.microsoft.com/office/powerpoint/2010/main" val="3452257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29</a:t>
            </a:fld>
            <a:endParaRPr lang="en-US"/>
          </a:p>
        </p:txBody>
      </p:sp>
    </p:spTree>
    <p:extLst>
      <p:ext uri="{BB962C8B-B14F-4D97-AF65-F5344CB8AC3E}">
        <p14:creationId xmlns:p14="http://schemas.microsoft.com/office/powerpoint/2010/main" val="3383674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30</a:t>
            </a:fld>
            <a:endParaRPr lang="en-US"/>
          </a:p>
        </p:txBody>
      </p:sp>
    </p:spTree>
    <p:extLst>
      <p:ext uri="{BB962C8B-B14F-4D97-AF65-F5344CB8AC3E}">
        <p14:creationId xmlns:p14="http://schemas.microsoft.com/office/powerpoint/2010/main" val="1298544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292C14E7-B9F3-7942-9370-DD55083202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3129161B-6103-E447-81E2-CC68A3F708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a:extLst>
              <a:ext uri="{FF2B5EF4-FFF2-40B4-BE49-F238E27FC236}">
                <a16:creationId xmlns:a16="http://schemas.microsoft.com/office/drawing/2014/main" id="{0CCFDF85-7BC5-114F-8F68-B637A8E4D9ED}"/>
              </a:ext>
            </a:extLst>
          </p:cNvPr>
          <p:cNvSpPr>
            <a:spLocks noGrp="1"/>
          </p:cNvSpPr>
          <p:nvPr>
            <p:ph type="sldNum" sz="quarter" idx="5"/>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8F1C66A-0EF2-BD4D-ABAB-ADFC7191C200}" type="slidenum">
              <a:rPr lang="en-US" altLang="en-US"/>
              <a:pPr eaLnBrk="1" hangingPunct="1"/>
              <a:t>31</a:t>
            </a:fld>
            <a:endParaRPr lang="en-US" altLang="en-US"/>
          </a:p>
        </p:txBody>
      </p:sp>
    </p:spTree>
    <p:extLst>
      <p:ext uri="{BB962C8B-B14F-4D97-AF65-F5344CB8AC3E}">
        <p14:creationId xmlns:p14="http://schemas.microsoft.com/office/powerpoint/2010/main" val="2653033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32</a:t>
            </a:fld>
            <a:endParaRPr lang="en-US"/>
          </a:p>
        </p:txBody>
      </p:sp>
    </p:spTree>
    <p:extLst>
      <p:ext uri="{BB962C8B-B14F-4D97-AF65-F5344CB8AC3E}">
        <p14:creationId xmlns:p14="http://schemas.microsoft.com/office/powerpoint/2010/main" val="345491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Ratio = 3,151 ⁄ 189 × 1 = 16.7:1. This is a ratio</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6</a:t>
            </a:fld>
            <a:endParaRPr lang="en-US"/>
          </a:p>
        </p:txBody>
      </p:sp>
    </p:spTree>
    <p:extLst>
      <p:ext uri="{BB962C8B-B14F-4D97-AF65-F5344CB8AC3E}">
        <p14:creationId xmlns:p14="http://schemas.microsoft.com/office/powerpoint/2010/main" val="1118083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33</a:t>
            </a:fld>
            <a:endParaRPr lang="en-US"/>
          </a:p>
        </p:txBody>
      </p:sp>
    </p:spTree>
    <p:extLst>
      <p:ext uri="{BB962C8B-B14F-4D97-AF65-F5344CB8AC3E}">
        <p14:creationId xmlns:p14="http://schemas.microsoft.com/office/powerpoint/2010/main" val="2843695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Ratio = 3,151 ⁄ 189 × 1 = 16.7:1. This is a ratio</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40</a:t>
            </a:fld>
            <a:endParaRPr lang="en-US"/>
          </a:p>
        </p:txBody>
      </p:sp>
    </p:spTree>
    <p:extLst>
      <p:ext uri="{BB962C8B-B14F-4D97-AF65-F5344CB8AC3E}">
        <p14:creationId xmlns:p14="http://schemas.microsoft.com/office/powerpoint/2010/main" val="2362283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Prevalence of HIV by country </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41</a:t>
            </a:fld>
            <a:endParaRPr lang="en-US"/>
          </a:p>
        </p:txBody>
      </p:sp>
    </p:spTree>
    <p:extLst>
      <p:ext uri="{BB962C8B-B14F-4D97-AF65-F5344CB8AC3E}">
        <p14:creationId xmlns:p14="http://schemas.microsoft.com/office/powerpoint/2010/main" val="2057030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Risk of CVD due to HIV infection</a:t>
            </a:r>
          </a:p>
          <a:p>
            <a:endParaRPr lang="sv" b="1" dirty="0"/>
          </a:p>
          <a:p>
            <a:r>
              <a:rPr lang="sv" b="1" dirty="0"/>
              <a:t>- Sources</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42</a:t>
            </a:fld>
            <a:endParaRPr lang="en-US"/>
          </a:p>
        </p:txBody>
      </p:sp>
    </p:spTree>
    <p:extLst>
      <p:ext uri="{BB962C8B-B14F-4D97-AF65-F5344CB8AC3E}">
        <p14:creationId xmlns:p14="http://schemas.microsoft.com/office/powerpoint/2010/main" val="41816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Prevalence of HIV by country </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43</a:t>
            </a:fld>
            <a:endParaRPr lang="en-US"/>
          </a:p>
        </p:txBody>
      </p:sp>
    </p:spTree>
    <p:extLst>
      <p:ext uri="{BB962C8B-B14F-4D97-AF65-F5344CB8AC3E}">
        <p14:creationId xmlns:p14="http://schemas.microsoft.com/office/powerpoint/2010/main" val="4225003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Prevalence of HIV by country </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44</a:t>
            </a:fld>
            <a:endParaRPr lang="en-US"/>
          </a:p>
        </p:txBody>
      </p:sp>
    </p:spTree>
    <p:extLst>
      <p:ext uri="{BB962C8B-B14F-4D97-AF65-F5344CB8AC3E}">
        <p14:creationId xmlns:p14="http://schemas.microsoft.com/office/powerpoint/2010/main" val="3026489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3790DA-421F-514D-BB9B-6DE2074BC2B7}"/>
              </a:ext>
            </a:extLst>
          </p:cNvPr>
          <p:cNvSpPr>
            <a:spLocks noGrp="1" noChangeArrowheads="1"/>
          </p:cNvSpPr>
          <p:nvPr>
            <p:ph type="sldNum"/>
          </p:nvPr>
        </p:nvSpPr>
        <p:spPr>
          <a:ln/>
        </p:spPr>
        <p:txBody>
          <a:bodyPr/>
          <a:lstStyle/>
          <a:p>
            <a:fld id="{1DE0734E-8AFF-934D-A31C-73B0EAFD34BB}" type="slidenum">
              <a:rPr lang="en-US" altLang="en-US"/>
              <a:pPr/>
              <a:t>45</a:t>
            </a:fld>
            <a:endParaRPr lang="en-US" altLang="en-US"/>
          </a:p>
        </p:txBody>
      </p:sp>
      <p:sp>
        <p:nvSpPr>
          <p:cNvPr id="4097" name="Text Box 1">
            <a:extLst>
              <a:ext uri="{FF2B5EF4-FFF2-40B4-BE49-F238E27FC236}">
                <a16:creationId xmlns:a16="http://schemas.microsoft.com/office/drawing/2014/main" id="{40253F81-8BB2-424C-917E-64AA37FD7559}"/>
              </a:ext>
            </a:extLst>
          </p:cNvPr>
          <p:cNvSpPr txBox="1">
            <a:spLocks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Text Box 2">
            <a:extLst>
              <a:ext uri="{FF2B5EF4-FFF2-40B4-BE49-F238E27FC236}">
                <a16:creationId xmlns:a16="http://schemas.microsoft.com/office/drawing/2014/main" id="{BA7497A4-2B5B-BC48-89D6-DA72A0B44619}"/>
              </a:ext>
            </a:extLst>
          </p:cNvPr>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3515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Prevalence of HIV by country </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46</a:t>
            </a:fld>
            <a:endParaRPr lang="en-US"/>
          </a:p>
        </p:txBody>
      </p:sp>
    </p:spTree>
    <p:extLst>
      <p:ext uri="{BB962C8B-B14F-4D97-AF65-F5344CB8AC3E}">
        <p14:creationId xmlns:p14="http://schemas.microsoft.com/office/powerpoint/2010/main" val="1789321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Prevalence of HIV by country </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47</a:t>
            </a:fld>
            <a:endParaRPr lang="en-US"/>
          </a:p>
        </p:txBody>
      </p:sp>
    </p:spTree>
    <p:extLst>
      <p:ext uri="{BB962C8B-B14F-4D97-AF65-F5344CB8AC3E}">
        <p14:creationId xmlns:p14="http://schemas.microsoft.com/office/powerpoint/2010/main" val="1244709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Risk of CVD due to HIV infection</a:t>
            </a:r>
          </a:p>
          <a:p>
            <a:endParaRPr lang="sv" b="1" dirty="0"/>
          </a:p>
          <a:p>
            <a:r>
              <a:rPr lang="sv" b="1" dirty="0"/>
              <a:t>- Sources</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48</a:t>
            </a:fld>
            <a:endParaRPr lang="en-US"/>
          </a:p>
        </p:txBody>
      </p:sp>
    </p:spTree>
    <p:extLst>
      <p:ext uri="{BB962C8B-B14F-4D97-AF65-F5344CB8AC3E}">
        <p14:creationId xmlns:p14="http://schemas.microsoft.com/office/powerpoint/2010/main" val="184936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Incidence</a:t>
            </a:r>
            <a:r>
              <a:rPr lang="en-GB" dirty="0"/>
              <a:t> refers to the occurrence of new cases of disease or injury in a population over a specified period of time. Although some epidemiologists use incidence to mean the number of new cases in a community, others use incidence to mean the number of new cases per unit of population.</a:t>
            </a:r>
          </a:p>
          <a:p>
            <a:endParaRPr lang="en-GB" b="1" dirty="0"/>
          </a:p>
          <a:p>
            <a:r>
              <a:rPr lang="en-GB" dirty="0"/>
              <a:t>Incidence rate or person-time rate is a measure of incidence that incorporates time directly into the denominator. A person-time rate is generally calculated from a long-term cohort follow-up study, wherein </a:t>
            </a:r>
            <a:r>
              <a:rPr lang="en-GB" dirty="0" err="1"/>
              <a:t>enrollees</a:t>
            </a:r>
            <a:r>
              <a:rPr lang="en-GB" dirty="0"/>
              <a:t> are followed over time and the occurrence of new cases of disease is documented. </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7</a:t>
            </a:fld>
            <a:endParaRPr lang="en-US"/>
          </a:p>
        </p:txBody>
      </p:sp>
    </p:spTree>
    <p:extLst>
      <p:ext uri="{BB962C8B-B14F-4D97-AF65-F5344CB8AC3E}">
        <p14:creationId xmlns:p14="http://schemas.microsoft.com/office/powerpoint/2010/main" val="3476335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Risk of CVD due to HIV infection</a:t>
            </a:r>
          </a:p>
          <a:p>
            <a:endParaRPr lang="sv" b="1" dirty="0"/>
          </a:p>
          <a:p>
            <a:r>
              <a:rPr lang="sv" b="1" dirty="0"/>
              <a:t>- Sources</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49</a:t>
            </a:fld>
            <a:endParaRPr lang="en-US"/>
          </a:p>
        </p:txBody>
      </p:sp>
    </p:spTree>
    <p:extLst>
      <p:ext uri="{BB962C8B-B14F-4D97-AF65-F5344CB8AC3E}">
        <p14:creationId xmlns:p14="http://schemas.microsoft.com/office/powerpoint/2010/main" val="2885883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Risk of CVD due to HIV infection</a:t>
            </a:r>
          </a:p>
          <a:p>
            <a:endParaRPr lang="sv" b="1" dirty="0"/>
          </a:p>
          <a:p>
            <a:r>
              <a:rPr lang="sv" b="1" dirty="0"/>
              <a:t>- Sources</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50</a:t>
            </a:fld>
            <a:endParaRPr lang="en-US"/>
          </a:p>
        </p:txBody>
      </p:sp>
    </p:spTree>
    <p:extLst>
      <p:ext uri="{BB962C8B-B14F-4D97-AF65-F5344CB8AC3E}">
        <p14:creationId xmlns:p14="http://schemas.microsoft.com/office/powerpoint/2010/main" val="823037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Incidence rate numerator = number of new cases between October 1 and September 30</a:t>
            </a:r>
            <a:br>
              <a:rPr lang="en-GB" dirty="0"/>
            </a:br>
            <a:r>
              <a:rPr lang="en-GB" dirty="0"/>
              <a:t>= 4 (the other 6 all had onsets before October 1, and are not included)</a:t>
            </a:r>
          </a:p>
          <a:p>
            <a:endParaRPr lang="en-GB" dirty="0"/>
          </a:p>
          <a:p>
            <a:r>
              <a:rPr lang="en-GB" dirty="0"/>
              <a:t>Incidence rate denominator = April 1 population</a:t>
            </a:r>
            <a:br>
              <a:rPr lang="en-GB" dirty="0"/>
            </a:br>
            <a:r>
              <a:rPr lang="en-GB" dirty="0"/>
              <a:t>= 18 (persons 2 and 8 died before April 1)</a:t>
            </a:r>
          </a:p>
          <a:p>
            <a:endParaRPr lang="en-GB" dirty="0"/>
          </a:p>
          <a:p>
            <a:r>
              <a:rPr lang="en-GB" dirty="0"/>
              <a:t>Incidence rate = (4 ⁄ 18) × 100</a:t>
            </a:r>
            <a:br>
              <a:rPr lang="en-GB" dirty="0"/>
            </a:br>
            <a:r>
              <a:rPr lang="en-GB" dirty="0"/>
              <a:t>= 22 new cases per 100 population</a:t>
            </a:r>
          </a:p>
        </p:txBody>
      </p:sp>
      <p:sp>
        <p:nvSpPr>
          <p:cNvPr id="4" name="Slide Number Placeholder 3"/>
          <p:cNvSpPr>
            <a:spLocks noGrp="1"/>
          </p:cNvSpPr>
          <p:nvPr>
            <p:ph type="sldNum" sz="quarter" idx="5"/>
          </p:nvPr>
        </p:nvSpPr>
        <p:spPr/>
        <p:txBody>
          <a:bodyPr/>
          <a:lstStyle/>
          <a:p>
            <a:fld id="{8D8B6B21-5BFD-C64D-8F78-851A4A9E824B}" type="slidenum">
              <a:rPr lang="en-US" smtClean="0"/>
              <a:t>8</a:t>
            </a:fld>
            <a:endParaRPr lang="en-US"/>
          </a:p>
        </p:txBody>
      </p:sp>
    </p:spTree>
    <p:extLst>
      <p:ext uri="{BB962C8B-B14F-4D97-AF65-F5344CB8AC3E}">
        <p14:creationId xmlns:p14="http://schemas.microsoft.com/office/powerpoint/2010/main" val="79612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Definition of prevalence</a:t>
            </a:r>
          </a:p>
          <a:p>
            <a:r>
              <a:rPr lang="en-GB" dirty="0"/>
              <a:t>Prevalence, sometimes referred to as </a:t>
            </a:r>
            <a:r>
              <a:rPr lang="en-GB" b="1" dirty="0"/>
              <a:t>prevalence rate</a:t>
            </a:r>
            <a:r>
              <a:rPr lang="en-GB" dirty="0"/>
              <a:t>, is the proportion of persons in a population who have a particular disease or attribute at a specified point in time or over a specified period of time. Prevalence differs from incidence in that prevalence includes all cases, both new and </a:t>
            </a:r>
            <a:r>
              <a:rPr lang="en-GB" dirty="0" err="1"/>
              <a:t>preexisting</a:t>
            </a:r>
            <a:r>
              <a:rPr lang="en-GB" dirty="0"/>
              <a:t>, in the population at the specified time, whereas incidence is limited to new cases only.</a:t>
            </a:r>
          </a:p>
          <a:p>
            <a:endParaRPr lang="en-GB" b="1" dirty="0"/>
          </a:p>
          <a:p>
            <a:r>
              <a:rPr lang="en-GB" b="1" dirty="0"/>
              <a:t>Point prevalence</a:t>
            </a:r>
            <a:r>
              <a:rPr lang="en-GB" dirty="0"/>
              <a:t> refers to the prevalence measured at a particular point in time. It is the proportion of persons with a particular disease or attribute on a particular date.</a:t>
            </a:r>
          </a:p>
          <a:p>
            <a:endParaRPr lang="en-GB" b="1" dirty="0"/>
          </a:p>
          <a:p>
            <a:r>
              <a:rPr lang="en-GB" b="1" dirty="0"/>
              <a:t>Period prevalence</a:t>
            </a:r>
            <a:r>
              <a:rPr lang="en-GB" dirty="0"/>
              <a:t> refers to prevalence measured over an interval of time. It is the proportion of persons with a particular disease or attribute at any time during the interval.</a:t>
            </a:r>
          </a:p>
          <a:p>
            <a:endParaRPr lang="fr" dirty="0"/>
          </a:p>
          <a:p>
            <a:endParaRPr lang="fr" dirty="0"/>
          </a:p>
          <a:p>
            <a:r>
              <a:rPr lang="fr" dirty="0"/>
              <a:t>Point </a:t>
            </a:r>
            <a:r>
              <a:rPr lang="fr" dirty="0" err="1"/>
              <a:t>prevalence</a:t>
            </a:r>
            <a:r>
              <a:rPr lang="fr" dirty="0"/>
              <a:t> = (7 ⁄ 18) × 100</a:t>
            </a:r>
            <a:br>
              <a:rPr lang="fr" dirty="0"/>
            </a:br>
            <a:r>
              <a:rPr lang="fr" dirty="0"/>
              <a:t>= 38.89%</a:t>
            </a:r>
            <a:endParaRPr lang="en-GB" dirty="0"/>
          </a:p>
        </p:txBody>
      </p:sp>
      <p:sp>
        <p:nvSpPr>
          <p:cNvPr id="4" name="Slide Number Placeholder 3"/>
          <p:cNvSpPr>
            <a:spLocks noGrp="1"/>
          </p:cNvSpPr>
          <p:nvPr>
            <p:ph type="sldNum" sz="quarter" idx="5"/>
          </p:nvPr>
        </p:nvSpPr>
        <p:spPr/>
        <p:txBody>
          <a:bodyPr/>
          <a:lstStyle/>
          <a:p>
            <a:fld id="{8D8B6B21-5BFD-C64D-8F78-851A4A9E824B}" type="slidenum">
              <a:rPr lang="en-US" smtClean="0"/>
              <a:t>9</a:t>
            </a:fld>
            <a:endParaRPr lang="en-US"/>
          </a:p>
        </p:txBody>
      </p:sp>
    </p:spTree>
    <p:extLst>
      <p:ext uri="{BB962C8B-B14F-4D97-AF65-F5344CB8AC3E}">
        <p14:creationId xmlns:p14="http://schemas.microsoft.com/office/powerpoint/2010/main" val="3416762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Period prevalence = (10 ⁄ 20) × 100</a:t>
            </a:r>
            <a:br>
              <a:rPr lang="en-GB" dirty="0"/>
            </a:br>
            <a:r>
              <a:rPr lang="en-GB" dirty="0"/>
              <a:t>= 50.0%</a:t>
            </a:r>
          </a:p>
        </p:txBody>
      </p:sp>
      <p:sp>
        <p:nvSpPr>
          <p:cNvPr id="4" name="Slide Number Placeholder 3"/>
          <p:cNvSpPr>
            <a:spLocks noGrp="1"/>
          </p:cNvSpPr>
          <p:nvPr>
            <p:ph type="sldNum" sz="quarter" idx="5"/>
          </p:nvPr>
        </p:nvSpPr>
        <p:spPr/>
        <p:txBody>
          <a:bodyPr/>
          <a:lstStyle/>
          <a:p>
            <a:fld id="{8D8B6B21-5BFD-C64D-8F78-851A4A9E824B}" type="slidenum">
              <a:rPr lang="en-US" smtClean="0"/>
              <a:t>10</a:t>
            </a:fld>
            <a:endParaRPr lang="en-US"/>
          </a:p>
        </p:txBody>
      </p:sp>
    </p:spTree>
    <p:extLst>
      <p:ext uri="{BB962C8B-B14F-4D97-AF65-F5344CB8AC3E}">
        <p14:creationId xmlns:p14="http://schemas.microsoft.com/office/powerpoint/2010/main" val="20097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 dirty="0"/>
              <a:t>Ratio = 3,151 ⁄ 189 × 1 = 16.7:1. This is a ratio</a:t>
            </a:r>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11</a:t>
            </a:fld>
            <a:endParaRPr lang="en-US"/>
          </a:p>
        </p:txBody>
      </p:sp>
    </p:spTree>
    <p:extLst>
      <p:ext uri="{BB962C8B-B14F-4D97-AF65-F5344CB8AC3E}">
        <p14:creationId xmlns:p14="http://schemas.microsoft.com/office/powerpoint/2010/main" val="601102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8D8B6B21-5BFD-C64D-8F78-851A4A9E824B}" type="slidenum">
              <a:rPr lang="en-US" smtClean="0"/>
              <a:t>12</a:t>
            </a:fld>
            <a:endParaRPr lang="en-US"/>
          </a:p>
        </p:txBody>
      </p:sp>
    </p:spTree>
    <p:extLst>
      <p:ext uri="{BB962C8B-B14F-4D97-AF65-F5344CB8AC3E}">
        <p14:creationId xmlns:p14="http://schemas.microsoft.com/office/powerpoint/2010/main" val="181616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3357-DF6B-9B44-9814-A4E3EABC56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965BD6-7DB3-184C-B695-43644C89F8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61946B-5F98-3748-BA02-4DFDC91C04EA}"/>
              </a:ext>
            </a:extLst>
          </p:cNvPr>
          <p:cNvSpPr>
            <a:spLocks noGrp="1"/>
          </p:cNvSpPr>
          <p:nvPr>
            <p:ph type="dt" sz="half" idx="10"/>
          </p:nvPr>
        </p:nvSpPr>
        <p:spPr/>
        <p:txBody>
          <a:bodyPr/>
          <a:lstStyle/>
          <a:p>
            <a:fld id="{08436006-FE99-C041-AB1C-B1C1BB842ADA}" type="datetimeFigureOut">
              <a:rPr lang="en-US" smtClean="0"/>
              <a:t>2/7/19</a:t>
            </a:fld>
            <a:endParaRPr lang="en-US"/>
          </a:p>
        </p:txBody>
      </p:sp>
      <p:sp>
        <p:nvSpPr>
          <p:cNvPr id="5" name="Footer Placeholder 4">
            <a:extLst>
              <a:ext uri="{FF2B5EF4-FFF2-40B4-BE49-F238E27FC236}">
                <a16:creationId xmlns:a16="http://schemas.microsoft.com/office/drawing/2014/main" id="{11A09291-BB8A-2C49-A101-BB25BB817E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AF59A-C40D-2A43-AB42-AC2C78758C73}"/>
              </a:ext>
            </a:extLst>
          </p:cNvPr>
          <p:cNvSpPr>
            <a:spLocks noGrp="1"/>
          </p:cNvSpPr>
          <p:nvPr>
            <p:ph type="sldNum" sz="quarter" idx="12"/>
          </p:nvPr>
        </p:nvSpPr>
        <p:spPr/>
        <p:txBody>
          <a:bodyPr/>
          <a:lstStyle/>
          <a:p>
            <a:fld id="{36C9530F-CB88-B040-A616-83625939C1A2}" type="slidenum">
              <a:rPr lang="en-US" smtClean="0"/>
              <a:t>‹#›</a:t>
            </a:fld>
            <a:endParaRPr lang="en-US"/>
          </a:p>
        </p:txBody>
      </p:sp>
    </p:spTree>
    <p:extLst>
      <p:ext uri="{BB962C8B-B14F-4D97-AF65-F5344CB8AC3E}">
        <p14:creationId xmlns:p14="http://schemas.microsoft.com/office/powerpoint/2010/main" val="1659992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E1DE-F7F1-5A4E-9827-D48DEA5CD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9CFD08-803C-F441-83F7-5AA99D5B7A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B699B-46BB-E84C-9F77-C6835EEE0DFE}"/>
              </a:ext>
            </a:extLst>
          </p:cNvPr>
          <p:cNvSpPr>
            <a:spLocks noGrp="1"/>
          </p:cNvSpPr>
          <p:nvPr>
            <p:ph type="dt" sz="half" idx="10"/>
          </p:nvPr>
        </p:nvSpPr>
        <p:spPr/>
        <p:txBody>
          <a:bodyPr/>
          <a:lstStyle/>
          <a:p>
            <a:fld id="{08436006-FE99-C041-AB1C-B1C1BB842ADA}" type="datetimeFigureOut">
              <a:rPr lang="en-US" smtClean="0"/>
              <a:t>2/7/19</a:t>
            </a:fld>
            <a:endParaRPr lang="en-US"/>
          </a:p>
        </p:txBody>
      </p:sp>
      <p:sp>
        <p:nvSpPr>
          <p:cNvPr id="5" name="Footer Placeholder 4">
            <a:extLst>
              <a:ext uri="{FF2B5EF4-FFF2-40B4-BE49-F238E27FC236}">
                <a16:creationId xmlns:a16="http://schemas.microsoft.com/office/drawing/2014/main" id="{B4781D21-FE3B-864E-902D-5841224D0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4651B-B566-B348-893E-AD7C212AA669}"/>
              </a:ext>
            </a:extLst>
          </p:cNvPr>
          <p:cNvSpPr>
            <a:spLocks noGrp="1"/>
          </p:cNvSpPr>
          <p:nvPr>
            <p:ph type="sldNum" sz="quarter" idx="12"/>
          </p:nvPr>
        </p:nvSpPr>
        <p:spPr/>
        <p:txBody>
          <a:bodyPr/>
          <a:lstStyle/>
          <a:p>
            <a:fld id="{36C9530F-CB88-B040-A616-83625939C1A2}" type="slidenum">
              <a:rPr lang="en-US" smtClean="0"/>
              <a:t>‹#›</a:t>
            </a:fld>
            <a:endParaRPr lang="en-US"/>
          </a:p>
        </p:txBody>
      </p:sp>
    </p:spTree>
    <p:extLst>
      <p:ext uri="{BB962C8B-B14F-4D97-AF65-F5344CB8AC3E}">
        <p14:creationId xmlns:p14="http://schemas.microsoft.com/office/powerpoint/2010/main" val="71269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5DA53E-D9CB-8642-85FC-AA993CFF3F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C4A9E1-8BAA-0A4D-B1AE-075EE18C24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FB27E-9145-CA4B-AB75-C4E17955777E}"/>
              </a:ext>
            </a:extLst>
          </p:cNvPr>
          <p:cNvSpPr>
            <a:spLocks noGrp="1"/>
          </p:cNvSpPr>
          <p:nvPr>
            <p:ph type="dt" sz="half" idx="10"/>
          </p:nvPr>
        </p:nvSpPr>
        <p:spPr/>
        <p:txBody>
          <a:bodyPr/>
          <a:lstStyle/>
          <a:p>
            <a:fld id="{08436006-FE99-C041-AB1C-B1C1BB842ADA}" type="datetimeFigureOut">
              <a:rPr lang="en-US" smtClean="0"/>
              <a:t>2/7/19</a:t>
            </a:fld>
            <a:endParaRPr lang="en-US"/>
          </a:p>
        </p:txBody>
      </p:sp>
      <p:sp>
        <p:nvSpPr>
          <p:cNvPr id="5" name="Footer Placeholder 4">
            <a:extLst>
              <a:ext uri="{FF2B5EF4-FFF2-40B4-BE49-F238E27FC236}">
                <a16:creationId xmlns:a16="http://schemas.microsoft.com/office/drawing/2014/main" id="{67666B9B-5AD2-5B47-B54B-2C6719E75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535EE-4465-7F46-ABE6-2F7F1E84B32A}"/>
              </a:ext>
            </a:extLst>
          </p:cNvPr>
          <p:cNvSpPr>
            <a:spLocks noGrp="1"/>
          </p:cNvSpPr>
          <p:nvPr>
            <p:ph type="sldNum" sz="quarter" idx="12"/>
          </p:nvPr>
        </p:nvSpPr>
        <p:spPr/>
        <p:txBody>
          <a:bodyPr/>
          <a:lstStyle/>
          <a:p>
            <a:fld id="{36C9530F-CB88-B040-A616-83625939C1A2}" type="slidenum">
              <a:rPr lang="en-US" smtClean="0"/>
              <a:t>‹#›</a:t>
            </a:fld>
            <a:endParaRPr lang="en-US"/>
          </a:p>
        </p:txBody>
      </p:sp>
    </p:spTree>
    <p:extLst>
      <p:ext uri="{BB962C8B-B14F-4D97-AF65-F5344CB8AC3E}">
        <p14:creationId xmlns:p14="http://schemas.microsoft.com/office/powerpoint/2010/main" val="2841923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9164-57E6-ED41-8D0B-12387335105F}"/>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03204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83AF-28C8-0147-AA58-C73B8B1C88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F3C62-880F-554B-8F8C-1847DC73C73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E365C9-05D5-A24B-9C29-472D58C8F694}"/>
              </a:ext>
            </a:extLst>
          </p:cNvPr>
          <p:cNvSpPr>
            <a:spLocks noGrp="1"/>
          </p:cNvSpPr>
          <p:nvPr>
            <p:ph type="dt" sz="half" idx="10"/>
          </p:nvPr>
        </p:nvSpPr>
        <p:spPr/>
        <p:txBody>
          <a:bodyPr/>
          <a:lstStyle/>
          <a:p>
            <a:fld id="{08436006-FE99-C041-AB1C-B1C1BB842ADA}" type="datetimeFigureOut">
              <a:rPr lang="en-US" smtClean="0"/>
              <a:t>2/7/19</a:t>
            </a:fld>
            <a:endParaRPr lang="en-US"/>
          </a:p>
        </p:txBody>
      </p:sp>
      <p:sp>
        <p:nvSpPr>
          <p:cNvPr id="5" name="Footer Placeholder 4">
            <a:extLst>
              <a:ext uri="{FF2B5EF4-FFF2-40B4-BE49-F238E27FC236}">
                <a16:creationId xmlns:a16="http://schemas.microsoft.com/office/drawing/2014/main" id="{6705F210-3F50-0A47-9F93-0DBA92314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8A456-D948-0A45-B14C-C88083E460EA}"/>
              </a:ext>
            </a:extLst>
          </p:cNvPr>
          <p:cNvSpPr>
            <a:spLocks noGrp="1"/>
          </p:cNvSpPr>
          <p:nvPr>
            <p:ph type="sldNum" sz="quarter" idx="12"/>
          </p:nvPr>
        </p:nvSpPr>
        <p:spPr/>
        <p:txBody>
          <a:bodyPr/>
          <a:lstStyle/>
          <a:p>
            <a:fld id="{36C9530F-CB88-B040-A616-83625939C1A2}" type="slidenum">
              <a:rPr lang="en-US" smtClean="0"/>
              <a:t>‹#›</a:t>
            </a:fld>
            <a:endParaRPr lang="en-US"/>
          </a:p>
        </p:txBody>
      </p:sp>
    </p:spTree>
    <p:extLst>
      <p:ext uri="{BB962C8B-B14F-4D97-AF65-F5344CB8AC3E}">
        <p14:creationId xmlns:p14="http://schemas.microsoft.com/office/powerpoint/2010/main" val="101650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BD4D-136E-6D4A-B0D7-EAD6F8FB7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3C72A5-4DF0-D64E-88B4-52CEAC2F5F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E741246-5C24-D848-8440-B899606998D2}"/>
              </a:ext>
            </a:extLst>
          </p:cNvPr>
          <p:cNvSpPr>
            <a:spLocks noGrp="1"/>
          </p:cNvSpPr>
          <p:nvPr>
            <p:ph type="dt" sz="half" idx="10"/>
          </p:nvPr>
        </p:nvSpPr>
        <p:spPr/>
        <p:txBody>
          <a:bodyPr/>
          <a:lstStyle/>
          <a:p>
            <a:fld id="{08436006-FE99-C041-AB1C-B1C1BB842ADA}" type="datetimeFigureOut">
              <a:rPr lang="en-US" smtClean="0"/>
              <a:t>2/7/19</a:t>
            </a:fld>
            <a:endParaRPr lang="en-US"/>
          </a:p>
        </p:txBody>
      </p:sp>
      <p:sp>
        <p:nvSpPr>
          <p:cNvPr id="5" name="Footer Placeholder 4">
            <a:extLst>
              <a:ext uri="{FF2B5EF4-FFF2-40B4-BE49-F238E27FC236}">
                <a16:creationId xmlns:a16="http://schemas.microsoft.com/office/drawing/2014/main" id="{784FEAA4-E107-D443-9A40-B2524BE5D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BF2EA-3811-0F41-803F-F4D03E777DA9}"/>
              </a:ext>
            </a:extLst>
          </p:cNvPr>
          <p:cNvSpPr>
            <a:spLocks noGrp="1"/>
          </p:cNvSpPr>
          <p:nvPr>
            <p:ph type="sldNum" sz="quarter" idx="12"/>
          </p:nvPr>
        </p:nvSpPr>
        <p:spPr/>
        <p:txBody>
          <a:bodyPr/>
          <a:lstStyle/>
          <a:p>
            <a:fld id="{36C9530F-CB88-B040-A616-83625939C1A2}" type="slidenum">
              <a:rPr lang="en-US" smtClean="0"/>
              <a:t>‹#›</a:t>
            </a:fld>
            <a:endParaRPr lang="en-US"/>
          </a:p>
        </p:txBody>
      </p:sp>
    </p:spTree>
    <p:extLst>
      <p:ext uri="{BB962C8B-B14F-4D97-AF65-F5344CB8AC3E}">
        <p14:creationId xmlns:p14="http://schemas.microsoft.com/office/powerpoint/2010/main" val="1898836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C24F-E42F-D44B-AB56-6C69F6821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02EA14-EB59-DE4E-A6B5-9B3CC61BD87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8350FB-B9D4-D74F-8BB5-CF15EC6B5C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3BDFB9-4FA6-7645-9866-7B6DABBFD4BE}"/>
              </a:ext>
            </a:extLst>
          </p:cNvPr>
          <p:cNvSpPr>
            <a:spLocks noGrp="1"/>
          </p:cNvSpPr>
          <p:nvPr>
            <p:ph type="dt" sz="half" idx="10"/>
          </p:nvPr>
        </p:nvSpPr>
        <p:spPr/>
        <p:txBody>
          <a:bodyPr/>
          <a:lstStyle/>
          <a:p>
            <a:fld id="{08436006-FE99-C041-AB1C-B1C1BB842ADA}" type="datetimeFigureOut">
              <a:rPr lang="en-US" smtClean="0"/>
              <a:t>2/7/19</a:t>
            </a:fld>
            <a:endParaRPr lang="en-US"/>
          </a:p>
        </p:txBody>
      </p:sp>
      <p:sp>
        <p:nvSpPr>
          <p:cNvPr id="6" name="Footer Placeholder 5">
            <a:extLst>
              <a:ext uri="{FF2B5EF4-FFF2-40B4-BE49-F238E27FC236}">
                <a16:creationId xmlns:a16="http://schemas.microsoft.com/office/drawing/2014/main" id="{103031FD-CD58-C144-BA3F-55ECC2FDB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543B08-CBEB-1B46-8E14-A0EE3528EDB8}"/>
              </a:ext>
            </a:extLst>
          </p:cNvPr>
          <p:cNvSpPr>
            <a:spLocks noGrp="1"/>
          </p:cNvSpPr>
          <p:nvPr>
            <p:ph type="sldNum" sz="quarter" idx="12"/>
          </p:nvPr>
        </p:nvSpPr>
        <p:spPr/>
        <p:txBody>
          <a:bodyPr/>
          <a:lstStyle/>
          <a:p>
            <a:fld id="{36C9530F-CB88-B040-A616-83625939C1A2}" type="slidenum">
              <a:rPr lang="en-US" smtClean="0"/>
              <a:t>‹#›</a:t>
            </a:fld>
            <a:endParaRPr lang="en-US"/>
          </a:p>
        </p:txBody>
      </p:sp>
    </p:spTree>
    <p:extLst>
      <p:ext uri="{BB962C8B-B14F-4D97-AF65-F5344CB8AC3E}">
        <p14:creationId xmlns:p14="http://schemas.microsoft.com/office/powerpoint/2010/main" val="352473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E380-51E9-0248-AF1E-C5384260D9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BEBB99-D327-E24C-9633-B083E6940B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25E0762-150A-3A44-A428-144194660E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C8E0DF-D4CB-C946-B4D1-EAE5CD6742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EF1767-151D-3C4A-8CCC-818CBAC77D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B6C857-C091-C44E-ABAE-9B6D2643AAA9}"/>
              </a:ext>
            </a:extLst>
          </p:cNvPr>
          <p:cNvSpPr>
            <a:spLocks noGrp="1"/>
          </p:cNvSpPr>
          <p:nvPr>
            <p:ph type="dt" sz="half" idx="10"/>
          </p:nvPr>
        </p:nvSpPr>
        <p:spPr/>
        <p:txBody>
          <a:bodyPr/>
          <a:lstStyle/>
          <a:p>
            <a:fld id="{08436006-FE99-C041-AB1C-B1C1BB842ADA}" type="datetimeFigureOut">
              <a:rPr lang="en-US" smtClean="0"/>
              <a:t>2/7/19</a:t>
            </a:fld>
            <a:endParaRPr lang="en-US"/>
          </a:p>
        </p:txBody>
      </p:sp>
      <p:sp>
        <p:nvSpPr>
          <p:cNvPr id="8" name="Footer Placeholder 7">
            <a:extLst>
              <a:ext uri="{FF2B5EF4-FFF2-40B4-BE49-F238E27FC236}">
                <a16:creationId xmlns:a16="http://schemas.microsoft.com/office/drawing/2014/main" id="{B60FC14F-B8A9-BC4B-8C5A-FEB22B22A9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4EB544-FAA2-634C-BEC3-6F5579BC251F}"/>
              </a:ext>
            </a:extLst>
          </p:cNvPr>
          <p:cNvSpPr>
            <a:spLocks noGrp="1"/>
          </p:cNvSpPr>
          <p:nvPr>
            <p:ph type="sldNum" sz="quarter" idx="12"/>
          </p:nvPr>
        </p:nvSpPr>
        <p:spPr/>
        <p:txBody>
          <a:bodyPr/>
          <a:lstStyle/>
          <a:p>
            <a:fld id="{36C9530F-CB88-B040-A616-83625939C1A2}" type="slidenum">
              <a:rPr lang="en-US" smtClean="0"/>
              <a:t>‹#›</a:t>
            </a:fld>
            <a:endParaRPr lang="en-US"/>
          </a:p>
        </p:txBody>
      </p:sp>
    </p:spTree>
    <p:extLst>
      <p:ext uri="{BB962C8B-B14F-4D97-AF65-F5344CB8AC3E}">
        <p14:creationId xmlns:p14="http://schemas.microsoft.com/office/powerpoint/2010/main" val="861483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B2BF6-ADFB-4545-B27F-B7AE26318C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B988DB-7C06-F247-9BB1-50A6DCABC334}"/>
              </a:ext>
            </a:extLst>
          </p:cNvPr>
          <p:cNvSpPr>
            <a:spLocks noGrp="1"/>
          </p:cNvSpPr>
          <p:nvPr>
            <p:ph type="dt" sz="half" idx="10"/>
          </p:nvPr>
        </p:nvSpPr>
        <p:spPr/>
        <p:txBody>
          <a:bodyPr/>
          <a:lstStyle/>
          <a:p>
            <a:fld id="{08436006-FE99-C041-AB1C-B1C1BB842ADA}" type="datetimeFigureOut">
              <a:rPr lang="en-US" smtClean="0"/>
              <a:t>2/7/19</a:t>
            </a:fld>
            <a:endParaRPr lang="en-US"/>
          </a:p>
        </p:txBody>
      </p:sp>
      <p:sp>
        <p:nvSpPr>
          <p:cNvPr id="4" name="Footer Placeholder 3">
            <a:extLst>
              <a:ext uri="{FF2B5EF4-FFF2-40B4-BE49-F238E27FC236}">
                <a16:creationId xmlns:a16="http://schemas.microsoft.com/office/drawing/2014/main" id="{78BEB499-4BFA-264B-9160-368A4964CE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F94CF5-B522-C540-AC61-91C9806753AD}"/>
              </a:ext>
            </a:extLst>
          </p:cNvPr>
          <p:cNvSpPr>
            <a:spLocks noGrp="1"/>
          </p:cNvSpPr>
          <p:nvPr>
            <p:ph type="sldNum" sz="quarter" idx="12"/>
          </p:nvPr>
        </p:nvSpPr>
        <p:spPr/>
        <p:txBody>
          <a:bodyPr/>
          <a:lstStyle/>
          <a:p>
            <a:fld id="{36C9530F-CB88-B040-A616-83625939C1A2}" type="slidenum">
              <a:rPr lang="en-US" smtClean="0"/>
              <a:t>‹#›</a:t>
            </a:fld>
            <a:endParaRPr lang="en-US"/>
          </a:p>
        </p:txBody>
      </p:sp>
    </p:spTree>
    <p:extLst>
      <p:ext uri="{BB962C8B-B14F-4D97-AF65-F5344CB8AC3E}">
        <p14:creationId xmlns:p14="http://schemas.microsoft.com/office/powerpoint/2010/main" val="64539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4F0543-33F1-274D-B734-95C6526DBECA}"/>
              </a:ext>
            </a:extLst>
          </p:cNvPr>
          <p:cNvSpPr>
            <a:spLocks noGrp="1"/>
          </p:cNvSpPr>
          <p:nvPr>
            <p:ph type="dt" sz="half" idx="10"/>
          </p:nvPr>
        </p:nvSpPr>
        <p:spPr/>
        <p:txBody>
          <a:bodyPr/>
          <a:lstStyle/>
          <a:p>
            <a:fld id="{08436006-FE99-C041-AB1C-B1C1BB842ADA}" type="datetimeFigureOut">
              <a:rPr lang="en-US" smtClean="0"/>
              <a:t>2/7/19</a:t>
            </a:fld>
            <a:endParaRPr lang="en-US"/>
          </a:p>
        </p:txBody>
      </p:sp>
      <p:sp>
        <p:nvSpPr>
          <p:cNvPr id="3" name="Footer Placeholder 2">
            <a:extLst>
              <a:ext uri="{FF2B5EF4-FFF2-40B4-BE49-F238E27FC236}">
                <a16:creationId xmlns:a16="http://schemas.microsoft.com/office/drawing/2014/main" id="{2AD55B67-2A48-A343-915C-4869E0BCDB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C0D200-0F3B-0544-8A65-D2591FF9E05E}"/>
              </a:ext>
            </a:extLst>
          </p:cNvPr>
          <p:cNvSpPr>
            <a:spLocks noGrp="1"/>
          </p:cNvSpPr>
          <p:nvPr>
            <p:ph type="sldNum" sz="quarter" idx="12"/>
          </p:nvPr>
        </p:nvSpPr>
        <p:spPr/>
        <p:txBody>
          <a:bodyPr/>
          <a:lstStyle/>
          <a:p>
            <a:fld id="{36C9530F-CB88-B040-A616-83625939C1A2}" type="slidenum">
              <a:rPr lang="en-US" smtClean="0"/>
              <a:t>‹#›</a:t>
            </a:fld>
            <a:endParaRPr lang="en-US"/>
          </a:p>
        </p:txBody>
      </p:sp>
    </p:spTree>
    <p:extLst>
      <p:ext uri="{BB962C8B-B14F-4D97-AF65-F5344CB8AC3E}">
        <p14:creationId xmlns:p14="http://schemas.microsoft.com/office/powerpoint/2010/main" val="245984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D669-1B37-F44D-96A0-8E2EEE43B4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72D22A-CA39-0746-A215-709CB62ABB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E0D4B6-915E-3F4C-9ECF-D0010F0A5D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EAC0A0-9031-B949-9951-D683FC8AC353}"/>
              </a:ext>
            </a:extLst>
          </p:cNvPr>
          <p:cNvSpPr>
            <a:spLocks noGrp="1"/>
          </p:cNvSpPr>
          <p:nvPr>
            <p:ph type="dt" sz="half" idx="10"/>
          </p:nvPr>
        </p:nvSpPr>
        <p:spPr/>
        <p:txBody>
          <a:bodyPr/>
          <a:lstStyle/>
          <a:p>
            <a:fld id="{08436006-FE99-C041-AB1C-B1C1BB842ADA}" type="datetimeFigureOut">
              <a:rPr lang="en-US" smtClean="0"/>
              <a:t>2/7/19</a:t>
            </a:fld>
            <a:endParaRPr lang="en-US"/>
          </a:p>
        </p:txBody>
      </p:sp>
      <p:sp>
        <p:nvSpPr>
          <p:cNvPr id="6" name="Footer Placeholder 5">
            <a:extLst>
              <a:ext uri="{FF2B5EF4-FFF2-40B4-BE49-F238E27FC236}">
                <a16:creationId xmlns:a16="http://schemas.microsoft.com/office/drawing/2014/main" id="{F27EC8D3-5E6F-9E41-A48E-54322C3036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B723B2-FC0E-1547-9350-6E9E7CB15AEF}"/>
              </a:ext>
            </a:extLst>
          </p:cNvPr>
          <p:cNvSpPr>
            <a:spLocks noGrp="1"/>
          </p:cNvSpPr>
          <p:nvPr>
            <p:ph type="sldNum" sz="quarter" idx="12"/>
          </p:nvPr>
        </p:nvSpPr>
        <p:spPr/>
        <p:txBody>
          <a:bodyPr/>
          <a:lstStyle/>
          <a:p>
            <a:fld id="{36C9530F-CB88-B040-A616-83625939C1A2}" type="slidenum">
              <a:rPr lang="en-US" smtClean="0"/>
              <a:t>‹#›</a:t>
            </a:fld>
            <a:endParaRPr lang="en-US"/>
          </a:p>
        </p:txBody>
      </p:sp>
    </p:spTree>
    <p:extLst>
      <p:ext uri="{BB962C8B-B14F-4D97-AF65-F5344CB8AC3E}">
        <p14:creationId xmlns:p14="http://schemas.microsoft.com/office/powerpoint/2010/main" val="121625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688-0061-FE48-AB00-3461CE167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B37ABC-088A-634C-8366-9D0AA7CA0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C9069B-56FA-7746-A22B-67B60C1C9D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299F8D-5EC8-6147-9F8E-21987C1E48B8}"/>
              </a:ext>
            </a:extLst>
          </p:cNvPr>
          <p:cNvSpPr>
            <a:spLocks noGrp="1"/>
          </p:cNvSpPr>
          <p:nvPr>
            <p:ph type="dt" sz="half" idx="10"/>
          </p:nvPr>
        </p:nvSpPr>
        <p:spPr/>
        <p:txBody>
          <a:bodyPr/>
          <a:lstStyle/>
          <a:p>
            <a:fld id="{08436006-FE99-C041-AB1C-B1C1BB842ADA}" type="datetimeFigureOut">
              <a:rPr lang="en-US" smtClean="0"/>
              <a:t>2/7/19</a:t>
            </a:fld>
            <a:endParaRPr lang="en-US"/>
          </a:p>
        </p:txBody>
      </p:sp>
      <p:sp>
        <p:nvSpPr>
          <p:cNvPr id="6" name="Footer Placeholder 5">
            <a:extLst>
              <a:ext uri="{FF2B5EF4-FFF2-40B4-BE49-F238E27FC236}">
                <a16:creationId xmlns:a16="http://schemas.microsoft.com/office/drawing/2014/main" id="{F84EB207-CC3C-9A4E-A968-38806980DA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6CB975-7898-4342-BB43-1BAAE166C66E}"/>
              </a:ext>
            </a:extLst>
          </p:cNvPr>
          <p:cNvSpPr>
            <a:spLocks noGrp="1"/>
          </p:cNvSpPr>
          <p:nvPr>
            <p:ph type="sldNum" sz="quarter" idx="12"/>
          </p:nvPr>
        </p:nvSpPr>
        <p:spPr/>
        <p:txBody>
          <a:bodyPr/>
          <a:lstStyle/>
          <a:p>
            <a:fld id="{36C9530F-CB88-B040-A616-83625939C1A2}" type="slidenum">
              <a:rPr lang="en-US" smtClean="0"/>
              <a:t>‹#›</a:t>
            </a:fld>
            <a:endParaRPr lang="en-US"/>
          </a:p>
        </p:txBody>
      </p:sp>
    </p:spTree>
    <p:extLst>
      <p:ext uri="{BB962C8B-B14F-4D97-AF65-F5344CB8AC3E}">
        <p14:creationId xmlns:p14="http://schemas.microsoft.com/office/powerpoint/2010/main" val="2209976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C2F6F5-DDC9-DA4C-BF19-302C100183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00314F-8B91-9648-87BF-AE1AA1175B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5AC297-5576-2E4A-ACC0-B446E11761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36006-FE99-C041-AB1C-B1C1BB842ADA}" type="datetimeFigureOut">
              <a:rPr lang="en-US" smtClean="0"/>
              <a:t>2/7/19</a:t>
            </a:fld>
            <a:endParaRPr lang="en-US"/>
          </a:p>
        </p:txBody>
      </p:sp>
      <p:sp>
        <p:nvSpPr>
          <p:cNvPr id="5" name="Footer Placeholder 4">
            <a:extLst>
              <a:ext uri="{FF2B5EF4-FFF2-40B4-BE49-F238E27FC236}">
                <a16:creationId xmlns:a16="http://schemas.microsoft.com/office/drawing/2014/main" id="{26BA5DEF-5947-4B42-9D64-53EEEBAD18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E5062C-04DC-5C4E-AC7A-C6397962ED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9530F-CB88-B040-A616-83625939C1A2}" type="slidenum">
              <a:rPr lang="en-US" smtClean="0"/>
              <a:t>‹#›</a:t>
            </a:fld>
            <a:endParaRPr lang="en-US"/>
          </a:p>
        </p:txBody>
      </p:sp>
    </p:spTree>
    <p:extLst>
      <p:ext uri="{BB962C8B-B14F-4D97-AF65-F5344CB8AC3E}">
        <p14:creationId xmlns:p14="http://schemas.microsoft.com/office/powerpoint/2010/main" val="2366954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cche.net/usersguides/ebm_tips.asp"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cche.net/usersguides/ebm_tips.as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hyperlink" Target="http://www.cche.net/usersguides/ebm_tips.as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hyperlink" Target="http://www.cche.net/usersguides/ebm_tips.as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hyperlink" Target="http://www.cche.net/usersguides/ebm_tips.asp"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Caus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che.net/usersguides/ebm_tips.asp"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www.cche.net/usersguides/ebm_tips.asp"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87B9-7AC1-EA48-B9C7-49619D51BD9A}"/>
              </a:ext>
            </a:extLst>
          </p:cNvPr>
          <p:cNvSpPr>
            <a:spLocks noGrp="1"/>
          </p:cNvSpPr>
          <p:nvPr>
            <p:ph type="ctrTitle"/>
          </p:nvPr>
        </p:nvSpPr>
        <p:spPr/>
        <p:txBody>
          <a:bodyPr/>
          <a:lstStyle/>
          <a:p>
            <a:r>
              <a:rPr lang="en-US" dirty="0"/>
              <a:t>Applying epidemiological estimates</a:t>
            </a:r>
          </a:p>
        </p:txBody>
      </p:sp>
      <p:sp>
        <p:nvSpPr>
          <p:cNvPr id="3" name="Subtitle 2">
            <a:extLst>
              <a:ext uri="{FF2B5EF4-FFF2-40B4-BE49-F238E27FC236}">
                <a16:creationId xmlns:a16="http://schemas.microsoft.com/office/drawing/2014/main" id="{7211072F-BDA2-5446-8682-05FC90A97F13}"/>
              </a:ext>
            </a:extLst>
          </p:cNvPr>
          <p:cNvSpPr>
            <a:spLocks noGrp="1"/>
          </p:cNvSpPr>
          <p:nvPr>
            <p:ph type="subTitle" idx="1"/>
          </p:nvPr>
        </p:nvSpPr>
        <p:spPr/>
        <p:txBody>
          <a:bodyPr/>
          <a:lstStyle/>
          <a:p>
            <a:r>
              <a:rPr lang="en-US" dirty="0"/>
              <a:t>Anoop Shah</a:t>
            </a:r>
          </a:p>
          <a:p>
            <a:r>
              <a:rPr lang="en-US" dirty="0"/>
              <a:t>Clinical lecturer in Cardiology</a:t>
            </a:r>
          </a:p>
          <a:p>
            <a:r>
              <a:rPr lang="en-US" dirty="0"/>
              <a:t>Royal Infirmary of Edinburgh</a:t>
            </a:r>
          </a:p>
        </p:txBody>
      </p:sp>
    </p:spTree>
    <p:extLst>
      <p:ext uri="{BB962C8B-B14F-4D97-AF65-F5344CB8AC3E}">
        <p14:creationId xmlns:p14="http://schemas.microsoft.com/office/powerpoint/2010/main" val="1712919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6A1056-8035-4F49-89F8-A3FA23895092}"/>
              </a:ext>
            </a:extLst>
          </p:cNvPr>
          <p:cNvSpPr>
            <a:spLocks noGrp="1"/>
          </p:cNvSpPr>
          <p:nvPr>
            <p:ph idx="1"/>
          </p:nvPr>
        </p:nvSpPr>
        <p:spPr>
          <a:xfrm>
            <a:off x="838200" y="478088"/>
            <a:ext cx="10515600" cy="1334670"/>
          </a:xfrm>
        </p:spPr>
        <p:txBody>
          <a:bodyPr>
            <a:normAutofit/>
          </a:bodyPr>
          <a:lstStyle/>
          <a:p>
            <a:pPr marL="0" indent="0">
              <a:buNone/>
            </a:pPr>
            <a:r>
              <a:rPr lang="en-GB" dirty="0"/>
              <a:t>Calculate the period prevalence from October 1, 2004, to September 30, 2005. The numerator of period prevalence includes anyone who was ill any time during the period. </a:t>
            </a:r>
            <a:endParaRPr lang="en-US" dirty="0"/>
          </a:p>
        </p:txBody>
      </p:sp>
      <p:pic>
        <p:nvPicPr>
          <p:cNvPr id="9" name="Picture 2" descr="Graph showing new cases of illness, death, and recovery over time.">
            <a:extLst>
              <a:ext uri="{FF2B5EF4-FFF2-40B4-BE49-F238E27FC236}">
                <a16:creationId xmlns:a16="http://schemas.microsoft.com/office/drawing/2014/main" id="{F49DBE29-CC23-334D-8C27-25E9ED4D7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492" y="1837761"/>
            <a:ext cx="6737016" cy="45421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EA145B-CBEC-BC42-98B7-7060D6906634}"/>
              </a:ext>
            </a:extLst>
          </p:cNvPr>
          <p:cNvSpPr txBox="1"/>
          <p:nvPr/>
        </p:nvSpPr>
        <p:spPr>
          <a:xfrm>
            <a:off x="3869016" y="6488668"/>
            <a:ext cx="8322984" cy="369332"/>
          </a:xfrm>
          <a:prstGeom prst="rect">
            <a:avLst/>
          </a:prstGeom>
          <a:noFill/>
        </p:spPr>
        <p:txBody>
          <a:bodyPr wrap="none" rtlCol="0">
            <a:spAutoFit/>
          </a:bodyPr>
          <a:lstStyle/>
          <a:p>
            <a:r>
              <a:rPr lang="en-US" dirty="0"/>
              <a:t>Examples from https://</a:t>
            </a:r>
            <a:r>
              <a:rPr lang="en-US" dirty="0" err="1"/>
              <a:t>www.cdc.gov</a:t>
            </a:r>
            <a:r>
              <a:rPr lang="en-US" dirty="0"/>
              <a:t>/</a:t>
            </a:r>
            <a:r>
              <a:rPr lang="en-US" dirty="0" err="1"/>
              <a:t>ophss</a:t>
            </a:r>
            <a:r>
              <a:rPr lang="en-US" dirty="0"/>
              <a:t>/</a:t>
            </a:r>
            <a:r>
              <a:rPr lang="en-US" dirty="0" err="1"/>
              <a:t>csels</a:t>
            </a:r>
            <a:r>
              <a:rPr lang="en-US" dirty="0"/>
              <a:t>/</a:t>
            </a:r>
            <a:r>
              <a:rPr lang="en-US" dirty="0" err="1"/>
              <a:t>dsepd</a:t>
            </a:r>
            <a:r>
              <a:rPr lang="en-US" dirty="0"/>
              <a:t>/ss1978/lesson3/section1.html</a:t>
            </a:r>
          </a:p>
        </p:txBody>
      </p:sp>
    </p:spTree>
    <p:extLst>
      <p:ext uri="{BB962C8B-B14F-4D97-AF65-F5344CB8AC3E}">
        <p14:creationId xmlns:p14="http://schemas.microsoft.com/office/powerpoint/2010/main" val="3293028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Types of epidemiological estimates</a:t>
            </a:r>
          </a:p>
        </p:txBody>
      </p:sp>
      <p:sp>
        <p:nvSpPr>
          <p:cNvPr id="10" name="TextBox 9">
            <a:extLst>
              <a:ext uri="{FF2B5EF4-FFF2-40B4-BE49-F238E27FC236}">
                <a16:creationId xmlns:a16="http://schemas.microsoft.com/office/drawing/2014/main" id="{3345EA4A-E560-CF41-8F43-3603C60D0E69}"/>
              </a:ext>
            </a:extLst>
          </p:cNvPr>
          <p:cNvSpPr txBox="1"/>
          <p:nvPr/>
        </p:nvSpPr>
        <p:spPr>
          <a:xfrm>
            <a:off x="2339438" y="2985262"/>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8118765" y="2985262"/>
            <a:ext cx="1733797" cy="101520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5314209" y="5144360"/>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3434640" y="3772622"/>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7190970" y="3857498"/>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C86AD-5C23-B24F-84A6-D9EDB6F17EB6}"/>
              </a:ext>
            </a:extLst>
          </p:cNvPr>
          <p:cNvSpPr txBox="1"/>
          <p:nvPr/>
        </p:nvSpPr>
        <p:spPr>
          <a:xfrm>
            <a:off x="231564" y="2906723"/>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Proportions</a:t>
            </a:r>
          </a:p>
        </p:txBody>
      </p:sp>
      <p:sp>
        <p:nvSpPr>
          <p:cNvPr id="20" name="TextBox 19">
            <a:extLst>
              <a:ext uri="{FF2B5EF4-FFF2-40B4-BE49-F238E27FC236}">
                <a16:creationId xmlns:a16="http://schemas.microsoft.com/office/drawing/2014/main" id="{B26CAAE5-01B1-0B49-BA7F-9511ACF1AEB5}"/>
              </a:ext>
            </a:extLst>
          </p:cNvPr>
          <p:cNvSpPr txBox="1"/>
          <p:nvPr/>
        </p:nvSpPr>
        <p:spPr>
          <a:xfrm>
            <a:off x="231564" y="1962573"/>
            <a:ext cx="1733797"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Proportionate mortality</a:t>
            </a:r>
          </a:p>
        </p:txBody>
      </p:sp>
      <p:sp>
        <p:nvSpPr>
          <p:cNvPr id="21" name="TextBox 20">
            <a:extLst>
              <a:ext uri="{FF2B5EF4-FFF2-40B4-BE49-F238E27FC236}">
                <a16:creationId xmlns:a16="http://schemas.microsoft.com/office/drawing/2014/main" id="{E41A4680-1E84-0A4F-9F3C-EACD58ADCA58}"/>
              </a:ext>
            </a:extLst>
          </p:cNvPr>
          <p:cNvSpPr txBox="1"/>
          <p:nvPr/>
        </p:nvSpPr>
        <p:spPr>
          <a:xfrm>
            <a:off x="231563" y="3543097"/>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Rate</a:t>
            </a:r>
          </a:p>
        </p:txBody>
      </p:sp>
      <p:sp>
        <p:nvSpPr>
          <p:cNvPr id="23" name="TextBox 22">
            <a:extLst>
              <a:ext uri="{FF2B5EF4-FFF2-40B4-BE49-F238E27FC236}">
                <a16:creationId xmlns:a16="http://schemas.microsoft.com/office/drawing/2014/main" id="{51E536C6-6100-6F43-8E0F-0CE58623C17C}"/>
              </a:ext>
            </a:extLst>
          </p:cNvPr>
          <p:cNvSpPr txBox="1"/>
          <p:nvPr/>
        </p:nvSpPr>
        <p:spPr>
          <a:xfrm>
            <a:off x="10222681" y="2638391"/>
            <a:ext cx="1733797" cy="707886"/>
          </a:xfrm>
          <a:prstGeom prst="rect">
            <a:avLst/>
          </a:prstGeom>
          <a:solidFill>
            <a:schemeClr val="accent3"/>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Incident rate ratios</a:t>
            </a:r>
          </a:p>
        </p:txBody>
      </p:sp>
      <p:sp>
        <p:nvSpPr>
          <p:cNvPr id="24" name="TextBox 23">
            <a:extLst>
              <a:ext uri="{FF2B5EF4-FFF2-40B4-BE49-F238E27FC236}">
                <a16:creationId xmlns:a16="http://schemas.microsoft.com/office/drawing/2014/main" id="{710D64A2-5D12-BB40-94D2-23D17DEBFD89}"/>
              </a:ext>
            </a:extLst>
          </p:cNvPr>
          <p:cNvSpPr txBox="1"/>
          <p:nvPr/>
        </p:nvSpPr>
        <p:spPr>
          <a:xfrm>
            <a:off x="10226638" y="3600352"/>
            <a:ext cx="1733797" cy="400110"/>
          </a:xfrm>
          <a:prstGeom prst="rect">
            <a:avLst/>
          </a:prstGeom>
          <a:solidFill>
            <a:schemeClr val="accent3"/>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Odds ratio</a:t>
            </a:r>
          </a:p>
        </p:txBody>
      </p:sp>
    </p:spTree>
    <p:extLst>
      <p:ext uri="{BB962C8B-B14F-4D97-AF65-F5344CB8AC3E}">
        <p14:creationId xmlns:p14="http://schemas.microsoft.com/office/powerpoint/2010/main" val="960029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Incidence risk ratios</a:t>
            </a:r>
          </a:p>
        </p:txBody>
      </p:sp>
      <p:sp>
        <p:nvSpPr>
          <p:cNvPr id="4" name="TextBox 3">
            <a:extLst>
              <a:ext uri="{FF2B5EF4-FFF2-40B4-BE49-F238E27FC236}">
                <a16:creationId xmlns:a16="http://schemas.microsoft.com/office/drawing/2014/main" id="{49EA6F22-5A6F-3A47-A0AE-10B1AC869F72}"/>
              </a:ext>
            </a:extLst>
          </p:cNvPr>
          <p:cNvSpPr txBox="1"/>
          <p:nvPr/>
        </p:nvSpPr>
        <p:spPr>
          <a:xfrm>
            <a:off x="838200" y="1523999"/>
            <a:ext cx="10952747" cy="1200329"/>
          </a:xfrm>
          <a:prstGeom prst="rect">
            <a:avLst/>
          </a:prstGeom>
          <a:noFill/>
        </p:spPr>
        <p:txBody>
          <a:bodyPr wrap="square" rtlCol="0">
            <a:spAutoFit/>
          </a:bodyPr>
          <a:lstStyle/>
          <a:p>
            <a:r>
              <a:rPr lang="en-GB" dirty="0"/>
              <a:t>In an outbreak of tuberculosis among prison inmates in South Carolina in 1999, 28 of 157 inmates residing on the East wing of the dormitory developed tuberculosis, compared with 4 of 137 inmates residing on the West wing. These data are summarized in the two-by-two table so called because it has two rows for the exposure and two columns for the outcome. Here is the general format and notation.</a:t>
            </a:r>
            <a:endParaRPr lang="en-US" dirty="0"/>
          </a:p>
        </p:txBody>
      </p:sp>
      <p:graphicFrame>
        <p:nvGraphicFramePr>
          <p:cNvPr id="5" name="Table 4">
            <a:extLst>
              <a:ext uri="{FF2B5EF4-FFF2-40B4-BE49-F238E27FC236}">
                <a16:creationId xmlns:a16="http://schemas.microsoft.com/office/drawing/2014/main" id="{0994A761-6B52-F748-BE8C-6DDAE72A72F2}"/>
              </a:ext>
            </a:extLst>
          </p:cNvPr>
          <p:cNvGraphicFramePr>
            <a:graphicFrameLocks noGrp="1"/>
          </p:cNvGraphicFramePr>
          <p:nvPr>
            <p:extLst>
              <p:ext uri="{D42A27DB-BD31-4B8C-83A1-F6EECF244321}">
                <p14:modId xmlns:p14="http://schemas.microsoft.com/office/powerpoint/2010/main" val="2616313794"/>
              </p:ext>
            </p:extLst>
          </p:nvPr>
        </p:nvGraphicFramePr>
        <p:xfrm>
          <a:off x="2310063" y="2920999"/>
          <a:ext cx="6946232" cy="3014580"/>
        </p:xfrm>
        <a:graphic>
          <a:graphicData uri="http://schemas.openxmlformats.org/drawingml/2006/table">
            <a:tbl>
              <a:tblPr>
                <a:tableStyleId>{5C22544A-7EE6-4342-B048-85BDC9FD1C3A}</a:tableStyleId>
              </a:tblPr>
              <a:tblGrid>
                <a:gridCol w="1736558">
                  <a:extLst>
                    <a:ext uri="{9D8B030D-6E8A-4147-A177-3AD203B41FA5}">
                      <a16:colId xmlns:a16="http://schemas.microsoft.com/office/drawing/2014/main" val="3071139421"/>
                    </a:ext>
                  </a:extLst>
                </a:gridCol>
                <a:gridCol w="1736558">
                  <a:extLst>
                    <a:ext uri="{9D8B030D-6E8A-4147-A177-3AD203B41FA5}">
                      <a16:colId xmlns:a16="http://schemas.microsoft.com/office/drawing/2014/main" val="2843474342"/>
                    </a:ext>
                  </a:extLst>
                </a:gridCol>
                <a:gridCol w="1736558">
                  <a:extLst>
                    <a:ext uri="{9D8B030D-6E8A-4147-A177-3AD203B41FA5}">
                      <a16:colId xmlns:a16="http://schemas.microsoft.com/office/drawing/2014/main" val="3028464056"/>
                    </a:ext>
                  </a:extLst>
                </a:gridCol>
                <a:gridCol w="1736558">
                  <a:extLst>
                    <a:ext uri="{9D8B030D-6E8A-4147-A177-3AD203B41FA5}">
                      <a16:colId xmlns:a16="http://schemas.microsoft.com/office/drawing/2014/main" val="3058450201"/>
                    </a:ext>
                  </a:extLst>
                </a:gridCol>
              </a:tblGrid>
              <a:tr h="602916">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Disease</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141359"/>
                  </a:ext>
                </a:extLst>
              </a:tr>
              <a:tr h="602916">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a:effectLst/>
                        </a:rPr>
                        <a:t>Yes</a:t>
                      </a:r>
                      <a:endParaRPr lang="en-GB" sz="18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a:effectLst/>
                        </a:rPr>
                        <a:t>No</a:t>
                      </a:r>
                      <a:endParaRPr lang="en-GB" sz="18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2844009"/>
                  </a:ext>
                </a:extLst>
              </a:tr>
              <a:tr h="602916">
                <a:tc>
                  <a:txBody>
                    <a:bodyPr/>
                    <a:lstStyle/>
                    <a:p>
                      <a:pPr algn="l" fontAlgn="b"/>
                      <a:r>
                        <a:rPr lang="en-GB" sz="1800" b="1" u="none" strike="noStrike" dirty="0">
                          <a:effectLst/>
                        </a:rPr>
                        <a:t>East Wing</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28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129</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157</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811953"/>
                  </a:ext>
                </a:extLst>
              </a:tr>
              <a:tr h="602916">
                <a:tc>
                  <a:txBody>
                    <a:bodyPr/>
                    <a:lstStyle/>
                    <a:p>
                      <a:pPr algn="l" fontAlgn="b"/>
                      <a:r>
                        <a:rPr lang="en-GB" sz="1800" b="1" u="none" strike="noStrike" dirty="0">
                          <a:effectLst/>
                        </a:rPr>
                        <a:t>West Wing</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4</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133</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137</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9097454"/>
                  </a:ext>
                </a:extLst>
              </a:tr>
              <a:tr h="602916">
                <a:tc>
                  <a:txBody>
                    <a:bodyPr/>
                    <a:lstStyle/>
                    <a:p>
                      <a:pPr algn="l" fontAlgn="b"/>
                      <a:r>
                        <a:rPr lang="en-GB" sz="1800" b="1" u="none" strike="noStrike" dirty="0">
                          <a:effectLst/>
                        </a:rPr>
                        <a:t>Total</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32</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262</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294</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2574445"/>
                  </a:ext>
                </a:extLst>
              </a:tr>
            </a:tbl>
          </a:graphicData>
        </a:graphic>
      </p:graphicFrame>
    </p:spTree>
    <p:extLst>
      <p:ext uri="{BB962C8B-B14F-4D97-AF65-F5344CB8AC3E}">
        <p14:creationId xmlns:p14="http://schemas.microsoft.com/office/powerpoint/2010/main" val="189099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Incidence risk ratios</a:t>
            </a:r>
          </a:p>
        </p:txBody>
      </p:sp>
      <p:sp>
        <p:nvSpPr>
          <p:cNvPr id="4" name="TextBox 3">
            <a:extLst>
              <a:ext uri="{FF2B5EF4-FFF2-40B4-BE49-F238E27FC236}">
                <a16:creationId xmlns:a16="http://schemas.microsoft.com/office/drawing/2014/main" id="{49EA6F22-5A6F-3A47-A0AE-10B1AC869F72}"/>
              </a:ext>
            </a:extLst>
          </p:cNvPr>
          <p:cNvSpPr txBox="1"/>
          <p:nvPr/>
        </p:nvSpPr>
        <p:spPr>
          <a:xfrm>
            <a:off x="838200" y="1523999"/>
            <a:ext cx="10952747" cy="369332"/>
          </a:xfrm>
          <a:prstGeom prst="rect">
            <a:avLst/>
          </a:prstGeom>
          <a:noFill/>
        </p:spPr>
        <p:txBody>
          <a:bodyPr wrap="square" rtlCol="0">
            <a:spAutoFit/>
          </a:bodyPr>
          <a:lstStyle/>
          <a:p>
            <a:r>
              <a:rPr lang="en-GB" dirty="0"/>
              <a:t>Are inmates in the east wing more likely to get TB and if so by how much</a:t>
            </a:r>
            <a:endParaRPr lang="en-US" dirty="0"/>
          </a:p>
        </p:txBody>
      </p:sp>
      <p:graphicFrame>
        <p:nvGraphicFramePr>
          <p:cNvPr id="5" name="Table 4">
            <a:extLst>
              <a:ext uri="{FF2B5EF4-FFF2-40B4-BE49-F238E27FC236}">
                <a16:creationId xmlns:a16="http://schemas.microsoft.com/office/drawing/2014/main" id="{0994A761-6B52-F748-BE8C-6DDAE72A72F2}"/>
              </a:ext>
            </a:extLst>
          </p:cNvPr>
          <p:cNvGraphicFramePr>
            <a:graphicFrameLocks noGrp="1"/>
          </p:cNvGraphicFramePr>
          <p:nvPr/>
        </p:nvGraphicFramePr>
        <p:xfrm>
          <a:off x="2310063" y="2920999"/>
          <a:ext cx="6946232" cy="3014580"/>
        </p:xfrm>
        <a:graphic>
          <a:graphicData uri="http://schemas.openxmlformats.org/drawingml/2006/table">
            <a:tbl>
              <a:tblPr>
                <a:tableStyleId>{5C22544A-7EE6-4342-B048-85BDC9FD1C3A}</a:tableStyleId>
              </a:tblPr>
              <a:tblGrid>
                <a:gridCol w="1736558">
                  <a:extLst>
                    <a:ext uri="{9D8B030D-6E8A-4147-A177-3AD203B41FA5}">
                      <a16:colId xmlns:a16="http://schemas.microsoft.com/office/drawing/2014/main" val="3071139421"/>
                    </a:ext>
                  </a:extLst>
                </a:gridCol>
                <a:gridCol w="1736558">
                  <a:extLst>
                    <a:ext uri="{9D8B030D-6E8A-4147-A177-3AD203B41FA5}">
                      <a16:colId xmlns:a16="http://schemas.microsoft.com/office/drawing/2014/main" val="2843474342"/>
                    </a:ext>
                  </a:extLst>
                </a:gridCol>
                <a:gridCol w="1736558">
                  <a:extLst>
                    <a:ext uri="{9D8B030D-6E8A-4147-A177-3AD203B41FA5}">
                      <a16:colId xmlns:a16="http://schemas.microsoft.com/office/drawing/2014/main" val="3028464056"/>
                    </a:ext>
                  </a:extLst>
                </a:gridCol>
                <a:gridCol w="1736558">
                  <a:extLst>
                    <a:ext uri="{9D8B030D-6E8A-4147-A177-3AD203B41FA5}">
                      <a16:colId xmlns:a16="http://schemas.microsoft.com/office/drawing/2014/main" val="3058450201"/>
                    </a:ext>
                  </a:extLst>
                </a:gridCol>
              </a:tblGrid>
              <a:tr h="602916">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Disease</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141359"/>
                  </a:ext>
                </a:extLst>
              </a:tr>
              <a:tr h="602916">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a:effectLst/>
                        </a:rPr>
                        <a:t>Yes</a:t>
                      </a:r>
                      <a:endParaRPr lang="en-GB" sz="18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a:effectLst/>
                        </a:rPr>
                        <a:t>No</a:t>
                      </a:r>
                      <a:endParaRPr lang="en-GB" sz="18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2844009"/>
                  </a:ext>
                </a:extLst>
              </a:tr>
              <a:tr h="602916">
                <a:tc>
                  <a:txBody>
                    <a:bodyPr/>
                    <a:lstStyle/>
                    <a:p>
                      <a:pPr algn="l" fontAlgn="b"/>
                      <a:r>
                        <a:rPr lang="en-GB" sz="1800" b="1" u="none" strike="noStrike" dirty="0">
                          <a:effectLst/>
                        </a:rPr>
                        <a:t>East Wing</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28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129</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157</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811953"/>
                  </a:ext>
                </a:extLst>
              </a:tr>
              <a:tr h="602916">
                <a:tc>
                  <a:txBody>
                    <a:bodyPr/>
                    <a:lstStyle/>
                    <a:p>
                      <a:pPr algn="l" fontAlgn="b"/>
                      <a:r>
                        <a:rPr lang="en-GB" sz="1800" b="1" u="none" strike="noStrike" dirty="0">
                          <a:effectLst/>
                        </a:rPr>
                        <a:t>West Wing</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4</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133</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137</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9097454"/>
                  </a:ext>
                </a:extLst>
              </a:tr>
              <a:tr h="602916">
                <a:tc>
                  <a:txBody>
                    <a:bodyPr/>
                    <a:lstStyle/>
                    <a:p>
                      <a:pPr algn="l" fontAlgn="b"/>
                      <a:r>
                        <a:rPr lang="en-GB" sz="1800" b="1" u="none" strike="noStrike" dirty="0">
                          <a:effectLst/>
                        </a:rPr>
                        <a:t>Total</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32</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262</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294</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2574445"/>
                  </a:ext>
                </a:extLst>
              </a:tr>
            </a:tbl>
          </a:graphicData>
        </a:graphic>
      </p:graphicFrame>
    </p:spTree>
    <p:extLst>
      <p:ext uri="{BB962C8B-B14F-4D97-AF65-F5344CB8AC3E}">
        <p14:creationId xmlns:p14="http://schemas.microsoft.com/office/powerpoint/2010/main" val="1323218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Odds ratio</a:t>
            </a:r>
          </a:p>
        </p:txBody>
      </p:sp>
      <p:sp>
        <p:nvSpPr>
          <p:cNvPr id="4" name="TextBox 3">
            <a:extLst>
              <a:ext uri="{FF2B5EF4-FFF2-40B4-BE49-F238E27FC236}">
                <a16:creationId xmlns:a16="http://schemas.microsoft.com/office/drawing/2014/main" id="{49EA6F22-5A6F-3A47-A0AE-10B1AC869F72}"/>
              </a:ext>
            </a:extLst>
          </p:cNvPr>
          <p:cNvSpPr txBox="1"/>
          <p:nvPr/>
        </p:nvSpPr>
        <p:spPr>
          <a:xfrm>
            <a:off x="838200" y="1523999"/>
            <a:ext cx="10952747" cy="369332"/>
          </a:xfrm>
          <a:prstGeom prst="rect">
            <a:avLst/>
          </a:prstGeom>
          <a:noFill/>
        </p:spPr>
        <p:txBody>
          <a:bodyPr wrap="square" rtlCol="0">
            <a:spAutoFit/>
          </a:bodyPr>
          <a:lstStyle/>
          <a:p>
            <a:r>
              <a:rPr lang="en-GB" dirty="0"/>
              <a:t>Are inmates in the east wing more likely to get TB and if so by how much – so what is the odds ratio?</a:t>
            </a:r>
            <a:endParaRPr lang="en-US" dirty="0"/>
          </a:p>
        </p:txBody>
      </p:sp>
      <p:graphicFrame>
        <p:nvGraphicFramePr>
          <p:cNvPr id="5" name="Table 4">
            <a:extLst>
              <a:ext uri="{FF2B5EF4-FFF2-40B4-BE49-F238E27FC236}">
                <a16:creationId xmlns:a16="http://schemas.microsoft.com/office/drawing/2014/main" id="{0994A761-6B52-F748-BE8C-6DDAE72A72F2}"/>
              </a:ext>
            </a:extLst>
          </p:cNvPr>
          <p:cNvGraphicFramePr>
            <a:graphicFrameLocks noGrp="1"/>
          </p:cNvGraphicFramePr>
          <p:nvPr/>
        </p:nvGraphicFramePr>
        <p:xfrm>
          <a:off x="2310063" y="2920999"/>
          <a:ext cx="6946232" cy="3014580"/>
        </p:xfrm>
        <a:graphic>
          <a:graphicData uri="http://schemas.openxmlformats.org/drawingml/2006/table">
            <a:tbl>
              <a:tblPr>
                <a:tableStyleId>{5C22544A-7EE6-4342-B048-85BDC9FD1C3A}</a:tableStyleId>
              </a:tblPr>
              <a:tblGrid>
                <a:gridCol w="1736558">
                  <a:extLst>
                    <a:ext uri="{9D8B030D-6E8A-4147-A177-3AD203B41FA5}">
                      <a16:colId xmlns:a16="http://schemas.microsoft.com/office/drawing/2014/main" val="3071139421"/>
                    </a:ext>
                  </a:extLst>
                </a:gridCol>
                <a:gridCol w="1736558">
                  <a:extLst>
                    <a:ext uri="{9D8B030D-6E8A-4147-A177-3AD203B41FA5}">
                      <a16:colId xmlns:a16="http://schemas.microsoft.com/office/drawing/2014/main" val="2843474342"/>
                    </a:ext>
                  </a:extLst>
                </a:gridCol>
                <a:gridCol w="1736558">
                  <a:extLst>
                    <a:ext uri="{9D8B030D-6E8A-4147-A177-3AD203B41FA5}">
                      <a16:colId xmlns:a16="http://schemas.microsoft.com/office/drawing/2014/main" val="3028464056"/>
                    </a:ext>
                  </a:extLst>
                </a:gridCol>
                <a:gridCol w="1736558">
                  <a:extLst>
                    <a:ext uri="{9D8B030D-6E8A-4147-A177-3AD203B41FA5}">
                      <a16:colId xmlns:a16="http://schemas.microsoft.com/office/drawing/2014/main" val="3058450201"/>
                    </a:ext>
                  </a:extLst>
                </a:gridCol>
              </a:tblGrid>
              <a:tr h="602916">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Disease</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3141359"/>
                  </a:ext>
                </a:extLst>
              </a:tr>
              <a:tr h="602916">
                <a:tc>
                  <a:txBody>
                    <a:bodyPr/>
                    <a:lstStyle/>
                    <a:p>
                      <a:pPr algn="ctr" fontAlgn="b"/>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a:effectLst/>
                        </a:rPr>
                        <a:t>Yes</a:t>
                      </a:r>
                      <a:endParaRPr lang="en-GB" sz="18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a:effectLst/>
                        </a:rPr>
                        <a:t>No</a:t>
                      </a:r>
                      <a:endParaRPr lang="en-GB" sz="18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Total</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2844009"/>
                  </a:ext>
                </a:extLst>
              </a:tr>
              <a:tr h="602916">
                <a:tc>
                  <a:txBody>
                    <a:bodyPr/>
                    <a:lstStyle/>
                    <a:p>
                      <a:pPr algn="l" fontAlgn="b"/>
                      <a:r>
                        <a:rPr lang="en-GB" sz="1800" b="1" u="none" strike="noStrike" dirty="0">
                          <a:effectLst/>
                        </a:rPr>
                        <a:t>East Wing</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28</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129</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157</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811953"/>
                  </a:ext>
                </a:extLst>
              </a:tr>
              <a:tr h="602916">
                <a:tc>
                  <a:txBody>
                    <a:bodyPr/>
                    <a:lstStyle/>
                    <a:p>
                      <a:pPr algn="l" fontAlgn="b"/>
                      <a:r>
                        <a:rPr lang="en-GB" sz="1800" b="1" u="none" strike="noStrike" dirty="0">
                          <a:effectLst/>
                        </a:rPr>
                        <a:t>West Wing</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4</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u="none" strike="noStrike">
                          <a:effectLst/>
                        </a:rPr>
                        <a:t>133</a:t>
                      </a:r>
                      <a:endParaRPr lang="en-GB"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137</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9097454"/>
                  </a:ext>
                </a:extLst>
              </a:tr>
              <a:tr h="602916">
                <a:tc>
                  <a:txBody>
                    <a:bodyPr/>
                    <a:lstStyle/>
                    <a:p>
                      <a:pPr algn="l" fontAlgn="b"/>
                      <a:r>
                        <a:rPr lang="en-GB" sz="1800" b="1" u="none" strike="noStrike" dirty="0">
                          <a:effectLst/>
                        </a:rPr>
                        <a:t>Total</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32</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262</a:t>
                      </a:r>
                      <a:endParaRPr lang="en-GB"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800" b="1" u="none" strike="noStrike" dirty="0">
                          <a:effectLst/>
                        </a:rPr>
                        <a:t>294</a:t>
                      </a:r>
                      <a:endParaRPr lang="en-GB"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2574445"/>
                  </a:ext>
                </a:extLst>
              </a:tr>
            </a:tbl>
          </a:graphicData>
        </a:graphic>
      </p:graphicFrame>
    </p:spTree>
    <p:extLst>
      <p:ext uri="{BB962C8B-B14F-4D97-AF65-F5344CB8AC3E}">
        <p14:creationId xmlns:p14="http://schemas.microsoft.com/office/powerpoint/2010/main" val="210334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Types of epidemiological estimates / measures of risk</a:t>
            </a:r>
          </a:p>
        </p:txBody>
      </p:sp>
      <p:sp>
        <p:nvSpPr>
          <p:cNvPr id="10" name="TextBox 9">
            <a:extLst>
              <a:ext uri="{FF2B5EF4-FFF2-40B4-BE49-F238E27FC236}">
                <a16:creationId xmlns:a16="http://schemas.microsoft.com/office/drawing/2014/main" id="{3345EA4A-E560-CF41-8F43-3603C60D0E69}"/>
              </a:ext>
            </a:extLst>
          </p:cNvPr>
          <p:cNvSpPr txBox="1"/>
          <p:nvPr/>
        </p:nvSpPr>
        <p:spPr>
          <a:xfrm>
            <a:off x="2339438" y="2985262"/>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8118765" y="2985262"/>
            <a:ext cx="1733797" cy="101520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5314209" y="5144360"/>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3434640" y="3772622"/>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7190970" y="3857498"/>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C86AD-5C23-B24F-84A6-D9EDB6F17EB6}"/>
              </a:ext>
            </a:extLst>
          </p:cNvPr>
          <p:cNvSpPr txBox="1"/>
          <p:nvPr/>
        </p:nvSpPr>
        <p:spPr>
          <a:xfrm>
            <a:off x="231564" y="2906723"/>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Proportions</a:t>
            </a:r>
          </a:p>
        </p:txBody>
      </p:sp>
      <p:sp>
        <p:nvSpPr>
          <p:cNvPr id="20" name="TextBox 19">
            <a:extLst>
              <a:ext uri="{FF2B5EF4-FFF2-40B4-BE49-F238E27FC236}">
                <a16:creationId xmlns:a16="http://schemas.microsoft.com/office/drawing/2014/main" id="{B26CAAE5-01B1-0B49-BA7F-9511ACF1AEB5}"/>
              </a:ext>
            </a:extLst>
          </p:cNvPr>
          <p:cNvSpPr txBox="1"/>
          <p:nvPr/>
        </p:nvSpPr>
        <p:spPr>
          <a:xfrm>
            <a:off x="231564" y="1962573"/>
            <a:ext cx="1733797"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Proportionate mortality</a:t>
            </a:r>
          </a:p>
        </p:txBody>
      </p:sp>
      <p:sp>
        <p:nvSpPr>
          <p:cNvPr id="21" name="TextBox 20">
            <a:extLst>
              <a:ext uri="{FF2B5EF4-FFF2-40B4-BE49-F238E27FC236}">
                <a16:creationId xmlns:a16="http://schemas.microsoft.com/office/drawing/2014/main" id="{E41A4680-1E84-0A4F-9F3C-EACD58ADCA58}"/>
              </a:ext>
            </a:extLst>
          </p:cNvPr>
          <p:cNvSpPr txBox="1"/>
          <p:nvPr/>
        </p:nvSpPr>
        <p:spPr>
          <a:xfrm>
            <a:off x="231563" y="3543097"/>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Rate</a:t>
            </a:r>
          </a:p>
        </p:txBody>
      </p:sp>
      <p:sp>
        <p:nvSpPr>
          <p:cNvPr id="22" name="TextBox 21">
            <a:extLst>
              <a:ext uri="{FF2B5EF4-FFF2-40B4-BE49-F238E27FC236}">
                <a16:creationId xmlns:a16="http://schemas.microsoft.com/office/drawing/2014/main" id="{9F605B5B-B7DA-3A4C-A83D-D80D1591EA8B}"/>
              </a:ext>
            </a:extLst>
          </p:cNvPr>
          <p:cNvSpPr txBox="1"/>
          <p:nvPr/>
        </p:nvSpPr>
        <p:spPr>
          <a:xfrm>
            <a:off x="10222680" y="3580411"/>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Risk ratio</a:t>
            </a:r>
          </a:p>
        </p:txBody>
      </p:sp>
      <p:sp>
        <p:nvSpPr>
          <p:cNvPr id="23" name="TextBox 22">
            <a:extLst>
              <a:ext uri="{FF2B5EF4-FFF2-40B4-BE49-F238E27FC236}">
                <a16:creationId xmlns:a16="http://schemas.microsoft.com/office/drawing/2014/main" id="{51E536C6-6100-6F43-8E0F-0CE58623C17C}"/>
              </a:ext>
            </a:extLst>
          </p:cNvPr>
          <p:cNvSpPr txBox="1"/>
          <p:nvPr/>
        </p:nvSpPr>
        <p:spPr>
          <a:xfrm>
            <a:off x="10222680" y="1944762"/>
            <a:ext cx="1733797"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Incident rate ratios</a:t>
            </a:r>
          </a:p>
        </p:txBody>
      </p:sp>
      <p:sp>
        <p:nvSpPr>
          <p:cNvPr id="24" name="TextBox 23">
            <a:extLst>
              <a:ext uri="{FF2B5EF4-FFF2-40B4-BE49-F238E27FC236}">
                <a16:creationId xmlns:a16="http://schemas.microsoft.com/office/drawing/2014/main" id="{710D64A2-5D12-BB40-94D2-23D17DEBFD89}"/>
              </a:ext>
            </a:extLst>
          </p:cNvPr>
          <p:cNvSpPr txBox="1"/>
          <p:nvPr/>
        </p:nvSpPr>
        <p:spPr>
          <a:xfrm>
            <a:off x="10226637" y="2906723"/>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Odds ratio</a:t>
            </a:r>
          </a:p>
        </p:txBody>
      </p:sp>
    </p:spTree>
    <p:extLst>
      <p:ext uri="{BB962C8B-B14F-4D97-AF65-F5344CB8AC3E}">
        <p14:creationId xmlns:p14="http://schemas.microsoft.com/office/powerpoint/2010/main" val="1262557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a:xfrm>
            <a:off x="838200" y="60327"/>
            <a:ext cx="10515600" cy="1325563"/>
          </a:xfrm>
        </p:spPr>
        <p:txBody>
          <a:bodyPr/>
          <a:lstStyle/>
          <a:p>
            <a:r>
              <a:rPr lang="en-US" dirty="0"/>
              <a:t>Public health impact</a:t>
            </a:r>
          </a:p>
        </p:txBody>
      </p:sp>
      <p:sp>
        <p:nvSpPr>
          <p:cNvPr id="10" name="TextBox 9">
            <a:extLst>
              <a:ext uri="{FF2B5EF4-FFF2-40B4-BE49-F238E27FC236}">
                <a16:creationId xmlns:a16="http://schemas.microsoft.com/office/drawing/2014/main" id="{3345EA4A-E560-CF41-8F43-3603C60D0E69}"/>
              </a:ext>
            </a:extLst>
          </p:cNvPr>
          <p:cNvSpPr txBox="1"/>
          <p:nvPr/>
        </p:nvSpPr>
        <p:spPr>
          <a:xfrm>
            <a:off x="2195059" y="1573560"/>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7974386" y="1573560"/>
            <a:ext cx="1733797" cy="101520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5169830" y="3732658"/>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3290261" y="2360920"/>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7046591" y="2445796"/>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1ED3B8-2EC0-4640-9848-90DEC0A160FC}"/>
              </a:ext>
            </a:extLst>
          </p:cNvPr>
          <p:cNvSpPr txBox="1"/>
          <p:nvPr/>
        </p:nvSpPr>
        <p:spPr>
          <a:xfrm>
            <a:off x="2187015" y="4699664"/>
            <a:ext cx="2523838"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Attributable </a:t>
            </a:r>
          </a:p>
          <a:p>
            <a:pPr algn="ctr"/>
            <a:r>
              <a:rPr lang="en-US" sz="2000" b="1" dirty="0"/>
              <a:t>risk</a:t>
            </a:r>
          </a:p>
        </p:txBody>
      </p:sp>
      <p:sp>
        <p:nvSpPr>
          <p:cNvPr id="17" name="TextBox 16">
            <a:extLst>
              <a:ext uri="{FF2B5EF4-FFF2-40B4-BE49-F238E27FC236}">
                <a16:creationId xmlns:a16="http://schemas.microsoft.com/office/drawing/2014/main" id="{04AEC300-E1BA-5943-81FE-50940AFEA196}"/>
              </a:ext>
            </a:extLst>
          </p:cNvPr>
          <p:cNvSpPr txBox="1"/>
          <p:nvPr/>
        </p:nvSpPr>
        <p:spPr>
          <a:xfrm>
            <a:off x="4834081" y="5612703"/>
            <a:ext cx="2523838"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Population Attributable risk</a:t>
            </a:r>
          </a:p>
        </p:txBody>
      </p:sp>
      <p:sp>
        <p:nvSpPr>
          <p:cNvPr id="18" name="TextBox 17">
            <a:extLst>
              <a:ext uri="{FF2B5EF4-FFF2-40B4-BE49-F238E27FC236}">
                <a16:creationId xmlns:a16="http://schemas.microsoft.com/office/drawing/2014/main" id="{4F048EE2-CC66-0443-B1BA-8A9278C3D4D4}"/>
              </a:ext>
            </a:extLst>
          </p:cNvPr>
          <p:cNvSpPr txBox="1"/>
          <p:nvPr/>
        </p:nvSpPr>
        <p:spPr>
          <a:xfrm>
            <a:off x="7481147" y="4677893"/>
            <a:ext cx="2523838"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Number needed to treat</a:t>
            </a:r>
          </a:p>
        </p:txBody>
      </p:sp>
    </p:spTree>
    <p:extLst>
      <p:ext uri="{BB962C8B-B14F-4D97-AF65-F5344CB8AC3E}">
        <p14:creationId xmlns:p14="http://schemas.microsoft.com/office/powerpoint/2010/main" val="2559094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Attributable risk </a:t>
            </a:r>
          </a:p>
        </p:txBody>
      </p:sp>
      <p:sp>
        <p:nvSpPr>
          <p:cNvPr id="4" name="TextBox 3">
            <a:extLst>
              <a:ext uri="{FF2B5EF4-FFF2-40B4-BE49-F238E27FC236}">
                <a16:creationId xmlns:a16="http://schemas.microsoft.com/office/drawing/2014/main" id="{49EA6F22-5A6F-3A47-A0AE-10B1AC869F72}"/>
              </a:ext>
            </a:extLst>
          </p:cNvPr>
          <p:cNvSpPr txBox="1"/>
          <p:nvPr/>
        </p:nvSpPr>
        <p:spPr>
          <a:xfrm>
            <a:off x="838200" y="1523999"/>
            <a:ext cx="10952747" cy="2585323"/>
          </a:xfrm>
          <a:prstGeom prst="rect">
            <a:avLst/>
          </a:prstGeom>
          <a:noFill/>
        </p:spPr>
        <p:txBody>
          <a:bodyPr wrap="square" rtlCol="0">
            <a:spAutoFit/>
          </a:bodyPr>
          <a:lstStyle/>
          <a:p>
            <a:r>
              <a:rPr lang="en-GB" dirty="0"/>
              <a:t>In another study of smoking and lung cancer, the lung cancer mortality rate among </a:t>
            </a:r>
            <a:r>
              <a:rPr lang="en-GB" dirty="0" err="1"/>
              <a:t>nonsmokers</a:t>
            </a:r>
            <a:r>
              <a:rPr lang="en-GB" dirty="0"/>
              <a:t> was 0.07 per 1,000 persons per year. The lung cancer mortality rate among persons who smoked 1–14 cigarettes per day was 0.57 lung cancer deaths per 1,000 persons per year. Calculate the attributable proportion.</a:t>
            </a:r>
          </a:p>
          <a:p>
            <a:endParaRPr lang="en-GB" dirty="0"/>
          </a:p>
          <a:p>
            <a:r>
              <a:rPr lang="en-GB" dirty="0"/>
              <a:t>Calculate the risk ratio? </a:t>
            </a:r>
          </a:p>
          <a:p>
            <a:endParaRPr lang="en-GB" dirty="0"/>
          </a:p>
          <a:p>
            <a:r>
              <a:rPr lang="en-GB" dirty="0"/>
              <a:t>Calculate the attributable proportion?</a:t>
            </a:r>
          </a:p>
          <a:p>
            <a:endParaRPr lang="en-GB" dirty="0"/>
          </a:p>
          <a:p>
            <a:r>
              <a:rPr lang="en-GB" dirty="0"/>
              <a:t>Remember the attributable proportion is the risk difference / risk in the exposed group x 100</a:t>
            </a:r>
            <a:endParaRPr lang="en-US" dirty="0"/>
          </a:p>
        </p:txBody>
      </p:sp>
    </p:spTree>
    <p:extLst>
      <p:ext uri="{BB962C8B-B14F-4D97-AF65-F5344CB8AC3E}">
        <p14:creationId xmlns:p14="http://schemas.microsoft.com/office/powerpoint/2010/main" val="171909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Attributable risk </a:t>
            </a:r>
          </a:p>
        </p:txBody>
      </p:sp>
      <p:sp>
        <p:nvSpPr>
          <p:cNvPr id="4" name="TextBox 3">
            <a:extLst>
              <a:ext uri="{FF2B5EF4-FFF2-40B4-BE49-F238E27FC236}">
                <a16:creationId xmlns:a16="http://schemas.microsoft.com/office/drawing/2014/main" id="{49EA6F22-5A6F-3A47-A0AE-10B1AC869F72}"/>
              </a:ext>
            </a:extLst>
          </p:cNvPr>
          <p:cNvSpPr txBox="1"/>
          <p:nvPr/>
        </p:nvSpPr>
        <p:spPr>
          <a:xfrm>
            <a:off x="838200" y="1523999"/>
            <a:ext cx="10952747" cy="3693319"/>
          </a:xfrm>
          <a:prstGeom prst="rect">
            <a:avLst/>
          </a:prstGeom>
          <a:noFill/>
        </p:spPr>
        <p:txBody>
          <a:bodyPr wrap="square" rtlCol="0">
            <a:spAutoFit/>
          </a:bodyPr>
          <a:lstStyle/>
          <a:p>
            <a:r>
              <a:rPr lang="en-GB" dirty="0"/>
              <a:t>In another study of smoking and lung cancer, the lung cancer mortality rate among </a:t>
            </a:r>
            <a:r>
              <a:rPr lang="en-GB" dirty="0" err="1"/>
              <a:t>nonsmokers</a:t>
            </a:r>
            <a:r>
              <a:rPr lang="en-GB" dirty="0"/>
              <a:t> was 0.07 per 1,000 persons per year. The lung cancer mortality rate among persons who smoked 1–14 cigarettes per day was 0.57 lung cancer deaths per 1,000 persons per year. Calculate the attributable proportion.</a:t>
            </a:r>
          </a:p>
          <a:p>
            <a:endParaRPr lang="en-GB" dirty="0"/>
          </a:p>
          <a:p>
            <a:r>
              <a:rPr lang="en-GB" dirty="0"/>
              <a:t>Calculate the risk ratio? </a:t>
            </a:r>
          </a:p>
          <a:p>
            <a:endParaRPr lang="en-GB" dirty="0"/>
          </a:p>
          <a:p>
            <a:r>
              <a:rPr lang="en-GB" dirty="0"/>
              <a:t>Calculate the attributable proportion?</a:t>
            </a:r>
          </a:p>
          <a:p>
            <a:endParaRPr lang="en-GB" dirty="0"/>
          </a:p>
          <a:p>
            <a:r>
              <a:rPr lang="en-GB" dirty="0"/>
              <a:t>Alternative formula</a:t>
            </a:r>
          </a:p>
          <a:p>
            <a:endParaRPr lang="en-GB" dirty="0"/>
          </a:p>
          <a:p>
            <a:r>
              <a:rPr lang="en-GB" dirty="0"/>
              <a:t>AR  = (RR – 1)/ RR</a:t>
            </a:r>
          </a:p>
          <a:p>
            <a:endParaRPr lang="en-GB" dirty="0"/>
          </a:p>
          <a:p>
            <a:endParaRPr lang="en-GB" dirty="0"/>
          </a:p>
        </p:txBody>
      </p:sp>
    </p:spTree>
    <p:extLst>
      <p:ext uri="{BB962C8B-B14F-4D97-AF65-F5344CB8AC3E}">
        <p14:creationId xmlns:p14="http://schemas.microsoft.com/office/powerpoint/2010/main" val="166173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Population Attributable risk </a:t>
            </a:r>
          </a:p>
        </p:txBody>
      </p:sp>
      <p:sp>
        <p:nvSpPr>
          <p:cNvPr id="4" name="TextBox 3">
            <a:extLst>
              <a:ext uri="{FF2B5EF4-FFF2-40B4-BE49-F238E27FC236}">
                <a16:creationId xmlns:a16="http://schemas.microsoft.com/office/drawing/2014/main" id="{49EA6F22-5A6F-3A47-A0AE-10B1AC869F72}"/>
              </a:ext>
            </a:extLst>
          </p:cNvPr>
          <p:cNvSpPr txBox="1"/>
          <p:nvPr/>
        </p:nvSpPr>
        <p:spPr>
          <a:xfrm>
            <a:off x="838200" y="1523999"/>
            <a:ext cx="10952747" cy="1477328"/>
          </a:xfrm>
          <a:prstGeom prst="rect">
            <a:avLst/>
          </a:prstGeom>
          <a:noFill/>
        </p:spPr>
        <p:txBody>
          <a:bodyPr wrap="square" rtlCol="0">
            <a:spAutoFit/>
          </a:bodyPr>
          <a:lstStyle/>
          <a:p>
            <a:r>
              <a:rPr lang="en-GB" dirty="0"/>
              <a:t>Population Attributable Risk (or Population Attributable Fraction) indicates the number (or proportion) of cases that would not occur in a population if the factor were eliminated</a:t>
            </a:r>
          </a:p>
          <a:p>
            <a:endParaRPr lang="en-GB" dirty="0"/>
          </a:p>
          <a:p>
            <a:r>
              <a:rPr lang="en-GB" dirty="0"/>
              <a:t>So for this metric we need one additional parameter?</a:t>
            </a:r>
          </a:p>
          <a:p>
            <a:endParaRPr lang="en-GB" dirty="0"/>
          </a:p>
        </p:txBody>
      </p:sp>
    </p:spTree>
    <p:extLst>
      <p:ext uri="{BB962C8B-B14F-4D97-AF65-F5344CB8AC3E}">
        <p14:creationId xmlns:p14="http://schemas.microsoft.com/office/powerpoint/2010/main" val="3239588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7C73-7A8D-424F-B5F2-6E7837E0353F}"/>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31FB728C-1E5B-1244-818D-AE4838DE5640}"/>
              </a:ext>
            </a:extLst>
          </p:cNvPr>
          <p:cNvSpPr>
            <a:spLocks noGrp="1"/>
          </p:cNvSpPr>
          <p:nvPr>
            <p:ph idx="1"/>
          </p:nvPr>
        </p:nvSpPr>
        <p:spPr/>
        <p:txBody>
          <a:bodyPr/>
          <a:lstStyle/>
          <a:p>
            <a:r>
              <a:rPr lang="en-US" dirty="0"/>
              <a:t>Definitions</a:t>
            </a:r>
          </a:p>
          <a:p>
            <a:r>
              <a:rPr lang="en-US" dirty="0"/>
              <a:t>Type of epidemiological estimates</a:t>
            </a:r>
          </a:p>
          <a:p>
            <a:r>
              <a:rPr lang="en-US" dirty="0"/>
              <a:t>Measures of public health impact</a:t>
            </a:r>
          </a:p>
          <a:p>
            <a:pPr lvl="1"/>
            <a:r>
              <a:rPr lang="en-US" dirty="0"/>
              <a:t>PAF </a:t>
            </a:r>
          </a:p>
          <a:p>
            <a:pPr lvl="1"/>
            <a:r>
              <a:rPr lang="en-US" dirty="0"/>
              <a:t>Burden of disease</a:t>
            </a:r>
          </a:p>
          <a:p>
            <a:r>
              <a:rPr lang="en-US" dirty="0"/>
              <a:t>Exercise</a:t>
            </a:r>
          </a:p>
          <a:p>
            <a:pPr lvl="1"/>
            <a:r>
              <a:rPr lang="en-US" dirty="0"/>
              <a:t>Causal inference</a:t>
            </a:r>
          </a:p>
          <a:p>
            <a:pPr lvl="1"/>
            <a:r>
              <a:rPr lang="en-US" dirty="0"/>
              <a:t>Real world example of use of PAF to estimate burden of disease</a:t>
            </a:r>
          </a:p>
          <a:p>
            <a:endParaRPr lang="en-US" dirty="0"/>
          </a:p>
        </p:txBody>
      </p:sp>
    </p:spTree>
    <p:extLst>
      <p:ext uri="{BB962C8B-B14F-4D97-AF65-F5344CB8AC3E}">
        <p14:creationId xmlns:p14="http://schemas.microsoft.com/office/powerpoint/2010/main" val="3963982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Population Attributable risk </a:t>
            </a:r>
          </a:p>
        </p:txBody>
      </p:sp>
      <p:sp>
        <p:nvSpPr>
          <p:cNvPr id="4" name="TextBox 3">
            <a:extLst>
              <a:ext uri="{FF2B5EF4-FFF2-40B4-BE49-F238E27FC236}">
                <a16:creationId xmlns:a16="http://schemas.microsoft.com/office/drawing/2014/main" id="{49EA6F22-5A6F-3A47-A0AE-10B1AC869F72}"/>
              </a:ext>
            </a:extLst>
          </p:cNvPr>
          <p:cNvSpPr txBox="1"/>
          <p:nvPr/>
        </p:nvSpPr>
        <p:spPr>
          <a:xfrm>
            <a:off x="838200" y="1523999"/>
            <a:ext cx="10952747" cy="1477328"/>
          </a:xfrm>
          <a:prstGeom prst="rect">
            <a:avLst/>
          </a:prstGeom>
          <a:noFill/>
        </p:spPr>
        <p:txBody>
          <a:bodyPr wrap="square" rtlCol="0">
            <a:spAutoFit/>
          </a:bodyPr>
          <a:lstStyle/>
          <a:p>
            <a:r>
              <a:rPr lang="en-GB" dirty="0"/>
              <a:t>Population Attributable Risk (or Population Attributable Fraction) indicates the number (or proportion) of cases that would not occur in a population if the factor were eliminated</a:t>
            </a:r>
          </a:p>
          <a:p>
            <a:endParaRPr lang="en-GB" dirty="0"/>
          </a:p>
          <a:p>
            <a:r>
              <a:rPr lang="en-GB" dirty="0"/>
              <a:t>So for this metric we need one additional parameter?</a:t>
            </a:r>
          </a:p>
          <a:p>
            <a:endParaRPr lang="en-GB" dirty="0"/>
          </a:p>
        </p:txBody>
      </p:sp>
      <p:sp>
        <p:nvSpPr>
          <p:cNvPr id="3" name="TextBox 2">
            <a:extLst>
              <a:ext uri="{FF2B5EF4-FFF2-40B4-BE49-F238E27FC236}">
                <a16:creationId xmlns:a16="http://schemas.microsoft.com/office/drawing/2014/main" id="{487B4817-1AD2-7A4A-808D-11F5DEBF31EE}"/>
              </a:ext>
            </a:extLst>
          </p:cNvPr>
          <p:cNvSpPr txBox="1"/>
          <p:nvPr/>
        </p:nvSpPr>
        <p:spPr>
          <a:xfrm>
            <a:off x="4352294" y="3429000"/>
            <a:ext cx="2510880" cy="707886"/>
          </a:xfrm>
          <a:prstGeom prst="rect">
            <a:avLst/>
          </a:prstGeom>
          <a:solidFill>
            <a:schemeClr val="accent3"/>
          </a:solidFill>
          <a:ln>
            <a:noFill/>
          </a:ln>
        </p:spPr>
        <p:txBody>
          <a:bodyPr wrap="none" rtlCol="0">
            <a:spAutoFit/>
          </a:bodyPr>
          <a:lstStyle/>
          <a:p>
            <a:r>
              <a:rPr lang="en-US" sz="4000" b="1" dirty="0"/>
              <a:t>Prevalence</a:t>
            </a:r>
          </a:p>
        </p:txBody>
      </p:sp>
      <p:sp>
        <p:nvSpPr>
          <p:cNvPr id="5" name="TextBox 4">
            <a:extLst>
              <a:ext uri="{FF2B5EF4-FFF2-40B4-BE49-F238E27FC236}">
                <a16:creationId xmlns:a16="http://schemas.microsoft.com/office/drawing/2014/main" id="{6BB102C6-5B36-DA47-AEE0-D9CB3DAABC7C}"/>
              </a:ext>
            </a:extLst>
          </p:cNvPr>
          <p:cNvSpPr txBox="1"/>
          <p:nvPr/>
        </p:nvSpPr>
        <p:spPr>
          <a:xfrm>
            <a:off x="3208421" y="4834845"/>
            <a:ext cx="5196744" cy="523220"/>
          </a:xfrm>
          <a:prstGeom prst="rect">
            <a:avLst/>
          </a:prstGeom>
          <a:noFill/>
        </p:spPr>
        <p:txBody>
          <a:bodyPr wrap="none" rtlCol="0">
            <a:spAutoFit/>
          </a:bodyPr>
          <a:lstStyle/>
          <a:p>
            <a:r>
              <a:rPr lang="fr" sz="2800" b="1" dirty="0"/>
              <a:t>PAR = </a:t>
            </a:r>
            <a:r>
              <a:rPr lang="fr" sz="2800" b="1" dirty="0" err="1"/>
              <a:t>P</a:t>
            </a:r>
            <a:r>
              <a:rPr lang="fr" sz="2800" b="1" baseline="-25000" dirty="0" err="1"/>
              <a:t>e</a:t>
            </a:r>
            <a:r>
              <a:rPr lang="fr" sz="2800" b="1" dirty="0"/>
              <a:t> (RR</a:t>
            </a:r>
            <a:r>
              <a:rPr lang="fr" sz="2800" b="1" baseline="-25000" dirty="0"/>
              <a:t>e</a:t>
            </a:r>
            <a:r>
              <a:rPr lang="fr" sz="2800" b="1" dirty="0"/>
              <a:t>-1)  /  [1 + </a:t>
            </a:r>
            <a:r>
              <a:rPr lang="fr" sz="2800" b="1" dirty="0" err="1"/>
              <a:t>P</a:t>
            </a:r>
            <a:r>
              <a:rPr lang="fr" sz="2800" b="1" baseline="-25000" dirty="0" err="1"/>
              <a:t>e</a:t>
            </a:r>
            <a:r>
              <a:rPr lang="fr" sz="2800" b="1" dirty="0"/>
              <a:t> (RR</a:t>
            </a:r>
            <a:r>
              <a:rPr lang="fr" sz="2800" b="1" baseline="-25000" dirty="0"/>
              <a:t>e</a:t>
            </a:r>
            <a:r>
              <a:rPr lang="fr" sz="2800" b="1" dirty="0"/>
              <a:t>-1)]</a:t>
            </a:r>
            <a:endParaRPr lang="en-US" sz="2800" b="1" dirty="0"/>
          </a:p>
        </p:txBody>
      </p:sp>
    </p:spTree>
    <p:extLst>
      <p:ext uri="{BB962C8B-B14F-4D97-AF65-F5344CB8AC3E}">
        <p14:creationId xmlns:p14="http://schemas.microsoft.com/office/powerpoint/2010/main" val="1389218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Calculate the hypothetical case where </a:t>
            </a:r>
          </a:p>
        </p:txBody>
      </p:sp>
      <p:sp>
        <p:nvSpPr>
          <p:cNvPr id="4" name="TextBox 3">
            <a:extLst>
              <a:ext uri="{FF2B5EF4-FFF2-40B4-BE49-F238E27FC236}">
                <a16:creationId xmlns:a16="http://schemas.microsoft.com/office/drawing/2014/main" id="{49EA6F22-5A6F-3A47-A0AE-10B1AC869F72}"/>
              </a:ext>
            </a:extLst>
          </p:cNvPr>
          <p:cNvSpPr txBox="1"/>
          <p:nvPr/>
        </p:nvSpPr>
        <p:spPr>
          <a:xfrm>
            <a:off x="838200" y="1523999"/>
            <a:ext cx="10952747" cy="3416320"/>
          </a:xfrm>
          <a:prstGeom prst="rect">
            <a:avLst/>
          </a:prstGeom>
          <a:noFill/>
        </p:spPr>
        <p:txBody>
          <a:bodyPr wrap="square" rtlCol="0">
            <a:spAutoFit/>
          </a:bodyPr>
          <a:lstStyle/>
          <a:p>
            <a:r>
              <a:rPr lang="en-GB" dirty="0"/>
              <a:t>Prevalence is</a:t>
            </a:r>
          </a:p>
          <a:p>
            <a:endParaRPr lang="en-GB" dirty="0"/>
          </a:p>
          <a:p>
            <a:r>
              <a:rPr lang="en-GB" dirty="0"/>
              <a:t>0% - 0%</a:t>
            </a:r>
          </a:p>
          <a:p>
            <a:endParaRPr lang="en-GB" dirty="0"/>
          </a:p>
          <a:p>
            <a:r>
              <a:rPr lang="en-GB" dirty="0"/>
              <a:t>10% - 41%</a:t>
            </a:r>
          </a:p>
          <a:p>
            <a:endParaRPr lang="en-GB" dirty="0"/>
          </a:p>
          <a:p>
            <a:r>
              <a:rPr lang="en-GB" dirty="0"/>
              <a:t>50% - 78%</a:t>
            </a:r>
          </a:p>
          <a:p>
            <a:endParaRPr lang="en-GB" dirty="0"/>
          </a:p>
          <a:p>
            <a:r>
              <a:rPr lang="en-GB" dirty="0"/>
              <a:t>80% - 85%</a:t>
            </a:r>
          </a:p>
          <a:p>
            <a:endParaRPr lang="en-GB" dirty="0"/>
          </a:p>
          <a:p>
            <a:r>
              <a:rPr lang="en-GB" dirty="0"/>
              <a:t>100% - 88%</a:t>
            </a:r>
          </a:p>
          <a:p>
            <a:endParaRPr lang="en-GB" dirty="0"/>
          </a:p>
        </p:txBody>
      </p:sp>
      <p:sp>
        <p:nvSpPr>
          <p:cNvPr id="5" name="TextBox 4">
            <a:extLst>
              <a:ext uri="{FF2B5EF4-FFF2-40B4-BE49-F238E27FC236}">
                <a16:creationId xmlns:a16="http://schemas.microsoft.com/office/drawing/2014/main" id="{6BB102C6-5B36-DA47-AEE0-D9CB3DAABC7C}"/>
              </a:ext>
            </a:extLst>
          </p:cNvPr>
          <p:cNvSpPr txBox="1"/>
          <p:nvPr/>
        </p:nvSpPr>
        <p:spPr>
          <a:xfrm>
            <a:off x="3208421" y="4834845"/>
            <a:ext cx="5196744" cy="523220"/>
          </a:xfrm>
          <a:prstGeom prst="rect">
            <a:avLst/>
          </a:prstGeom>
          <a:noFill/>
        </p:spPr>
        <p:txBody>
          <a:bodyPr wrap="none" rtlCol="0">
            <a:spAutoFit/>
          </a:bodyPr>
          <a:lstStyle/>
          <a:p>
            <a:r>
              <a:rPr lang="fr" sz="2800" b="1" dirty="0"/>
              <a:t>PAR = </a:t>
            </a:r>
            <a:r>
              <a:rPr lang="fr" sz="2800" b="1" dirty="0" err="1"/>
              <a:t>P</a:t>
            </a:r>
            <a:r>
              <a:rPr lang="fr" sz="2800" b="1" baseline="-25000" dirty="0" err="1"/>
              <a:t>e</a:t>
            </a:r>
            <a:r>
              <a:rPr lang="fr" sz="2800" b="1" dirty="0"/>
              <a:t> (RR</a:t>
            </a:r>
            <a:r>
              <a:rPr lang="fr" sz="2800" b="1" baseline="-25000" dirty="0"/>
              <a:t>e</a:t>
            </a:r>
            <a:r>
              <a:rPr lang="fr" sz="2800" b="1" dirty="0"/>
              <a:t>-1)  /  [1 + </a:t>
            </a:r>
            <a:r>
              <a:rPr lang="fr" sz="2800" b="1" dirty="0" err="1"/>
              <a:t>P</a:t>
            </a:r>
            <a:r>
              <a:rPr lang="fr" sz="2800" b="1" baseline="-25000" dirty="0" err="1"/>
              <a:t>e</a:t>
            </a:r>
            <a:r>
              <a:rPr lang="fr" sz="2800" b="1" dirty="0"/>
              <a:t> (RR</a:t>
            </a:r>
            <a:r>
              <a:rPr lang="fr" sz="2800" b="1" baseline="-25000" dirty="0"/>
              <a:t>e</a:t>
            </a:r>
            <a:r>
              <a:rPr lang="fr" sz="2800" b="1" dirty="0"/>
              <a:t>-1)]</a:t>
            </a:r>
            <a:endParaRPr lang="en-US" sz="2800" b="1" dirty="0"/>
          </a:p>
        </p:txBody>
      </p:sp>
    </p:spTree>
    <p:extLst>
      <p:ext uri="{BB962C8B-B14F-4D97-AF65-F5344CB8AC3E}">
        <p14:creationId xmlns:p14="http://schemas.microsoft.com/office/powerpoint/2010/main" val="2664559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Calculate the hypothetical case where </a:t>
            </a:r>
          </a:p>
        </p:txBody>
      </p:sp>
      <p:sp>
        <p:nvSpPr>
          <p:cNvPr id="4" name="TextBox 3">
            <a:extLst>
              <a:ext uri="{FF2B5EF4-FFF2-40B4-BE49-F238E27FC236}">
                <a16:creationId xmlns:a16="http://schemas.microsoft.com/office/drawing/2014/main" id="{49EA6F22-5A6F-3A47-A0AE-10B1AC869F72}"/>
              </a:ext>
            </a:extLst>
          </p:cNvPr>
          <p:cNvSpPr txBox="1"/>
          <p:nvPr/>
        </p:nvSpPr>
        <p:spPr>
          <a:xfrm>
            <a:off x="838200" y="1523999"/>
            <a:ext cx="10952747" cy="3416320"/>
          </a:xfrm>
          <a:prstGeom prst="rect">
            <a:avLst/>
          </a:prstGeom>
          <a:noFill/>
        </p:spPr>
        <p:txBody>
          <a:bodyPr wrap="square" rtlCol="0">
            <a:spAutoFit/>
          </a:bodyPr>
          <a:lstStyle/>
          <a:p>
            <a:r>
              <a:rPr lang="en-GB" dirty="0"/>
              <a:t>Prevalence is</a:t>
            </a:r>
          </a:p>
          <a:p>
            <a:endParaRPr lang="en-GB" dirty="0"/>
          </a:p>
          <a:p>
            <a:r>
              <a:rPr lang="en-GB" dirty="0"/>
              <a:t>0% - 0%</a:t>
            </a:r>
          </a:p>
          <a:p>
            <a:endParaRPr lang="en-GB" dirty="0"/>
          </a:p>
          <a:p>
            <a:r>
              <a:rPr lang="en-GB" dirty="0"/>
              <a:t>10% - 41%</a:t>
            </a:r>
          </a:p>
          <a:p>
            <a:endParaRPr lang="en-GB" dirty="0"/>
          </a:p>
          <a:p>
            <a:r>
              <a:rPr lang="en-GB" dirty="0"/>
              <a:t>50% - 78%</a:t>
            </a:r>
          </a:p>
          <a:p>
            <a:endParaRPr lang="en-GB" dirty="0"/>
          </a:p>
          <a:p>
            <a:r>
              <a:rPr lang="en-GB" dirty="0"/>
              <a:t>80% - 85%</a:t>
            </a:r>
          </a:p>
          <a:p>
            <a:endParaRPr lang="en-GB" dirty="0"/>
          </a:p>
          <a:p>
            <a:r>
              <a:rPr lang="en-GB" dirty="0"/>
              <a:t>100% - 88%</a:t>
            </a:r>
          </a:p>
          <a:p>
            <a:endParaRPr lang="en-GB" dirty="0"/>
          </a:p>
        </p:txBody>
      </p:sp>
      <p:sp>
        <p:nvSpPr>
          <p:cNvPr id="5" name="TextBox 4">
            <a:extLst>
              <a:ext uri="{FF2B5EF4-FFF2-40B4-BE49-F238E27FC236}">
                <a16:creationId xmlns:a16="http://schemas.microsoft.com/office/drawing/2014/main" id="{6BB102C6-5B36-DA47-AEE0-D9CB3DAABC7C}"/>
              </a:ext>
            </a:extLst>
          </p:cNvPr>
          <p:cNvSpPr txBox="1"/>
          <p:nvPr/>
        </p:nvSpPr>
        <p:spPr>
          <a:xfrm>
            <a:off x="3208421" y="4834845"/>
            <a:ext cx="5196744" cy="523220"/>
          </a:xfrm>
          <a:prstGeom prst="rect">
            <a:avLst/>
          </a:prstGeom>
          <a:noFill/>
        </p:spPr>
        <p:txBody>
          <a:bodyPr wrap="none" rtlCol="0">
            <a:spAutoFit/>
          </a:bodyPr>
          <a:lstStyle/>
          <a:p>
            <a:r>
              <a:rPr lang="fr" sz="2800" b="1" dirty="0"/>
              <a:t>PAR = </a:t>
            </a:r>
            <a:r>
              <a:rPr lang="fr" sz="2800" b="1" dirty="0" err="1"/>
              <a:t>P</a:t>
            </a:r>
            <a:r>
              <a:rPr lang="fr" sz="2800" b="1" baseline="-25000" dirty="0" err="1"/>
              <a:t>e</a:t>
            </a:r>
            <a:r>
              <a:rPr lang="fr" sz="2800" b="1" dirty="0"/>
              <a:t> (RR</a:t>
            </a:r>
            <a:r>
              <a:rPr lang="fr" sz="2800" b="1" baseline="-25000" dirty="0"/>
              <a:t>e</a:t>
            </a:r>
            <a:r>
              <a:rPr lang="fr" sz="2800" b="1" dirty="0"/>
              <a:t>-1)  /  [1 + </a:t>
            </a:r>
            <a:r>
              <a:rPr lang="fr" sz="2800" b="1" dirty="0" err="1"/>
              <a:t>P</a:t>
            </a:r>
            <a:r>
              <a:rPr lang="fr" sz="2800" b="1" baseline="-25000" dirty="0" err="1"/>
              <a:t>e</a:t>
            </a:r>
            <a:r>
              <a:rPr lang="fr" sz="2800" b="1" dirty="0"/>
              <a:t> (RR</a:t>
            </a:r>
            <a:r>
              <a:rPr lang="fr" sz="2800" b="1" baseline="-25000" dirty="0"/>
              <a:t>e</a:t>
            </a:r>
            <a:r>
              <a:rPr lang="fr" sz="2800" b="1" dirty="0"/>
              <a:t>-1)]</a:t>
            </a:r>
            <a:endParaRPr lang="en-US" sz="2800" b="1" dirty="0"/>
          </a:p>
        </p:txBody>
      </p:sp>
    </p:spTree>
    <p:extLst>
      <p:ext uri="{BB962C8B-B14F-4D97-AF65-F5344CB8AC3E}">
        <p14:creationId xmlns:p14="http://schemas.microsoft.com/office/powerpoint/2010/main" val="575614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Calculate the hypothetical PAF where </a:t>
            </a:r>
          </a:p>
        </p:txBody>
      </p:sp>
      <p:sp>
        <p:nvSpPr>
          <p:cNvPr id="4" name="TextBox 3">
            <a:extLst>
              <a:ext uri="{FF2B5EF4-FFF2-40B4-BE49-F238E27FC236}">
                <a16:creationId xmlns:a16="http://schemas.microsoft.com/office/drawing/2014/main" id="{49EA6F22-5A6F-3A47-A0AE-10B1AC869F72}"/>
              </a:ext>
            </a:extLst>
          </p:cNvPr>
          <p:cNvSpPr txBox="1"/>
          <p:nvPr/>
        </p:nvSpPr>
        <p:spPr>
          <a:xfrm>
            <a:off x="838200" y="1523999"/>
            <a:ext cx="10952747" cy="3416320"/>
          </a:xfrm>
          <a:prstGeom prst="rect">
            <a:avLst/>
          </a:prstGeom>
          <a:noFill/>
        </p:spPr>
        <p:txBody>
          <a:bodyPr wrap="square" rtlCol="0">
            <a:spAutoFit/>
          </a:bodyPr>
          <a:lstStyle/>
          <a:p>
            <a:r>
              <a:rPr lang="en-GB" dirty="0"/>
              <a:t>Prevalence is</a:t>
            </a:r>
          </a:p>
          <a:p>
            <a:endParaRPr lang="en-GB" dirty="0"/>
          </a:p>
          <a:p>
            <a:r>
              <a:rPr lang="en-GB" dirty="0"/>
              <a:t>0% - </a:t>
            </a:r>
          </a:p>
          <a:p>
            <a:endParaRPr lang="en-GB" dirty="0"/>
          </a:p>
          <a:p>
            <a:r>
              <a:rPr lang="en-GB" dirty="0"/>
              <a:t>10% - </a:t>
            </a:r>
          </a:p>
          <a:p>
            <a:endParaRPr lang="en-GB" dirty="0"/>
          </a:p>
          <a:p>
            <a:r>
              <a:rPr lang="en-GB" dirty="0"/>
              <a:t>50% - </a:t>
            </a:r>
          </a:p>
          <a:p>
            <a:endParaRPr lang="en-GB" dirty="0"/>
          </a:p>
          <a:p>
            <a:r>
              <a:rPr lang="en-GB" dirty="0"/>
              <a:t>80% - </a:t>
            </a:r>
          </a:p>
          <a:p>
            <a:endParaRPr lang="en-GB" dirty="0"/>
          </a:p>
          <a:p>
            <a:r>
              <a:rPr lang="en-GB" dirty="0"/>
              <a:t>100% - </a:t>
            </a:r>
          </a:p>
          <a:p>
            <a:endParaRPr lang="en-GB" dirty="0"/>
          </a:p>
        </p:txBody>
      </p:sp>
      <p:sp>
        <p:nvSpPr>
          <p:cNvPr id="5" name="TextBox 4">
            <a:extLst>
              <a:ext uri="{FF2B5EF4-FFF2-40B4-BE49-F238E27FC236}">
                <a16:creationId xmlns:a16="http://schemas.microsoft.com/office/drawing/2014/main" id="{6BB102C6-5B36-DA47-AEE0-D9CB3DAABC7C}"/>
              </a:ext>
            </a:extLst>
          </p:cNvPr>
          <p:cNvSpPr txBox="1"/>
          <p:nvPr/>
        </p:nvSpPr>
        <p:spPr>
          <a:xfrm>
            <a:off x="3208421" y="4834845"/>
            <a:ext cx="5196744" cy="523220"/>
          </a:xfrm>
          <a:prstGeom prst="rect">
            <a:avLst/>
          </a:prstGeom>
          <a:noFill/>
        </p:spPr>
        <p:txBody>
          <a:bodyPr wrap="none" rtlCol="0">
            <a:spAutoFit/>
          </a:bodyPr>
          <a:lstStyle/>
          <a:p>
            <a:r>
              <a:rPr lang="fr" sz="2800" b="1" dirty="0"/>
              <a:t>PAR = </a:t>
            </a:r>
            <a:r>
              <a:rPr lang="fr" sz="2800" b="1" dirty="0" err="1"/>
              <a:t>P</a:t>
            </a:r>
            <a:r>
              <a:rPr lang="fr" sz="2800" b="1" baseline="-25000" dirty="0" err="1"/>
              <a:t>e</a:t>
            </a:r>
            <a:r>
              <a:rPr lang="fr" sz="2800" b="1" dirty="0"/>
              <a:t> (RR</a:t>
            </a:r>
            <a:r>
              <a:rPr lang="fr" sz="2800" b="1" baseline="-25000" dirty="0"/>
              <a:t>e</a:t>
            </a:r>
            <a:r>
              <a:rPr lang="fr" sz="2800" b="1" dirty="0"/>
              <a:t>-1)  /  [1 + </a:t>
            </a:r>
            <a:r>
              <a:rPr lang="fr" sz="2800" b="1" dirty="0" err="1"/>
              <a:t>P</a:t>
            </a:r>
            <a:r>
              <a:rPr lang="fr" sz="2800" b="1" baseline="-25000" dirty="0" err="1"/>
              <a:t>e</a:t>
            </a:r>
            <a:r>
              <a:rPr lang="fr" sz="2800" b="1" dirty="0"/>
              <a:t> (RR</a:t>
            </a:r>
            <a:r>
              <a:rPr lang="fr" sz="2800" b="1" baseline="-25000" dirty="0"/>
              <a:t>e</a:t>
            </a:r>
            <a:r>
              <a:rPr lang="fr" sz="2800" b="1" dirty="0"/>
              <a:t>-1)]</a:t>
            </a:r>
            <a:endParaRPr lang="en-US" sz="2800" b="1" dirty="0"/>
          </a:p>
        </p:txBody>
      </p:sp>
    </p:spTree>
    <p:extLst>
      <p:ext uri="{BB962C8B-B14F-4D97-AF65-F5344CB8AC3E}">
        <p14:creationId xmlns:p14="http://schemas.microsoft.com/office/powerpoint/2010/main" val="2876513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RRR, ARR and NNT</a:t>
            </a:r>
          </a:p>
        </p:txBody>
      </p:sp>
      <p:pic>
        <p:nvPicPr>
          <p:cNvPr id="6" name="Picture 2" descr="http://www.mouseprint.org/wp-content/avert/lipitor2.jpg">
            <a:extLst>
              <a:ext uri="{FF2B5EF4-FFF2-40B4-BE49-F238E27FC236}">
                <a16:creationId xmlns:a16="http://schemas.microsoft.com/office/drawing/2014/main" id="{44465200-CC94-374A-8C21-ABC7F80CE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2012"/>
          <a:stretch>
            <a:fillRect/>
          </a:stretch>
        </p:blipFill>
        <p:spPr bwMode="auto">
          <a:xfrm>
            <a:off x="1993232" y="1594769"/>
            <a:ext cx="8456555" cy="52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9068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RRR, ARR and NNT</a:t>
            </a:r>
          </a:p>
        </p:txBody>
      </p:sp>
      <p:pic>
        <p:nvPicPr>
          <p:cNvPr id="4" name="Picture 6">
            <a:extLst>
              <a:ext uri="{FF2B5EF4-FFF2-40B4-BE49-F238E27FC236}">
                <a16:creationId xmlns:a16="http://schemas.microsoft.com/office/drawing/2014/main" id="{BC52C28C-06CE-F54A-95D2-93E23C2D38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99"/>
          <a:stretch/>
        </p:blipFill>
        <p:spPr bwMode="auto">
          <a:xfrm>
            <a:off x="381000" y="1485899"/>
            <a:ext cx="3505200" cy="500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EFDC7B3F-A906-B543-BD0C-5ABB66FE5817}"/>
              </a:ext>
            </a:extLst>
          </p:cNvPr>
          <p:cNvSpPr txBox="1">
            <a:spLocks noChangeArrowheads="1"/>
          </p:cNvSpPr>
          <p:nvPr/>
        </p:nvSpPr>
        <p:spPr>
          <a:xfrm>
            <a:off x="4337384" y="2378242"/>
            <a:ext cx="7473616" cy="2101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en-US"/>
              <a:t>New drug for acute myocardial infarction to reduce mortality</a:t>
            </a:r>
          </a:p>
          <a:p>
            <a:pPr lvl="1"/>
            <a:r>
              <a:rPr lang="en-US" altLang="en-US"/>
              <a:t>First studied in a high risk population:</a:t>
            </a:r>
          </a:p>
          <a:p>
            <a:pPr lvl="2"/>
            <a:r>
              <a:rPr lang="en-US" altLang="en-US"/>
              <a:t>40% mortality at 30 days among untreated</a:t>
            </a:r>
          </a:p>
          <a:p>
            <a:pPr lvl="2"/>
            <a:r>
              <a:rPr lang="en-US" altLang="en-US"/>
              <a:t>e.g., elderly, heart failure, anterior wall infarction</a:t>
            </a:r>
            <a:endParaRPr lang="en-US" altLang="en-US" dirty="0">
              <a:solidFill>
                <a:srgbClr val="000099"/>
              </a:solidFill>
            </a:endParaRPr>
          </a:p>
        </p:txBody>
      </p:sp>
      <p:sp>
        <p:nvSpPr>
          <p:cNvPr id="5" name="Rectangle 4">
            <a:extLst>
              <a:ext uri="{FF2B5EF4-FFF2-40B4-BE49-F238E27FC236}">
                <a16:creationId xmlns:a16="http://schemas.microsoft.com/office/drawing/2014/main" id="{ABB0C31F-4F6F-A04F-9CB9-250446BC5732}"/>
              </a:ext>
            </a:extLst>
          </p:cNvPr>
          <p:cNvSpPr/>
          <p:nvPr/>
        </p:nvSpPr>
        <p:spPr>
          <a:xfrm>
            <a:off x="0" y="6488668"/>
            <a:ext cx="5119030" cy="369332"/>
          </a:xfrm>
          <a:prstGeom prst="rect">
            <a:avLst/>
          </a:prstGeom>
        </p:spPr>
        <p:txBody>
          <a:bodyPr wrap="none">
            <a:spAutoFit/>
          </a:bodyPr>
          <a:lstStyle/>
          <a:p>
            <a:r>
              <a:rPr lang="en-US" altLang="en-US" dirty="0"/>
              <a:t>Ref: </a:t>
            </a:r>
            <a:r>
              <a:rPr lang="en-US" altLang="en-US" dirty="0">
                <a:hlinkClick r:id="rId4"/>
              </a:rPr>
              <a:t>http://www.cche.net/usersguides/ebm_tips.asp</a:t>
            </a:r>
            <a:endParaRPr lang="en-US" altLang="en-US" dirty="0"/>
          </a:p>
        </p:txBody>
      </p:sp>
    </p:spTree>
    <p:extLst>
      <p:ext uri="{BB962C8B-B14F-4D97-AF65-F5344CB8AC3E}">
        <p14:creationId xmlns:p14="http://schemas.microsoft.com/office/powerpoint/2010/main" val="4237462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RRR, ARR and NNT</a:t>
            </a:r>
          </a:p>
        </p:txBody>
      </p:sp>
      <p:sp>
        <p:nvSpPr>
          <p:cNvPr id="5" name="Rectangle 4">
            <a:extLst>
              <a:ext uri="{FF2B5EF4-FFF2-40B4-BE49-F238E27FC236}">
                <a16:creationId xmlns:a16="http://schemas.microsoft.com/office/drawing/2014/main" id="{ABB0C31F-4F6F-A04F-9CB9-250446BC5732}"/>
              </a:ext>
            </a:extLst>
          </p:cNvPr>
          <p:cNvSpPr/>
          <p:nvPr/>
        </p:nvSpPr>
        <p:spPr>
          <a:xfrm>
            <a:off x="0" y="6488668"/>
            <a:ext cx="5119030" cy="369332"/>
          </a:xfrm>
          <a:prstGeom prst="rect">
            <a:avLst/>
          </a:prstGeom>
        </p:spPr>
        <p:txBody>
          <a:bodyPr wrap="none">
            <a:spAutoFit/>
          </a:bodyPr>
          <a:lstStyle/>
          <a:p>
            <a:r>
              <a:rPr lang="en-US" altLang="en-US" dirty="0"/>
              <a:t>Ref: </a:t>
            </a:r>
            <a:r>
              <a:rPr lang="en-US" altLang="en-US" dirty="0">
                <a:hlinkClick r:id="rId3"/>
              </a:rPr>
              <a:t>http://www.cche.net/usersguides/ebm_tips.asp</a:t>
            </a:r>
            <a:endParaRPr lang="en-US" altLang="en-US" dirty="0"/>
          </a:p>
        </p:txBody>
      </p:sp>
      <p:pic>
        <p:nvPicPr>
          <p:cNvPr id="6" name="Picture 4">
            <a:extLst>
              <a:ext uri="{FF2B5EF4-FFF2-40B4-BE49-F238E27FC236}">
                <a16:creationId xmlns:a16="http://schemas.microsoft.com/office/drawing/2014/main" id="{CA053754-25FA-4D44-BBC2-5A1EB5968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 y="1485900"/>
            <a:ext cx="3505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77FD15B3-4081-FC40-ADF5-D7A0082A45B0}"/>
              </a:ext>
            </a:extLst>
          </p:cNvPr>
          <p:cNvSpPr txBox="1">
            <a:spLocks noChangeArrowheads="1"/>
          </p:cNvSpPr>
          <p:nvPr/>
        </p:nvSpPr>
        <p:spPr>
          <a:xfrm>
            <a:off x="3992480" y="2057400"/>
            <a:ext cx="7361320" cy="4800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en-US"/>
              <a:t>New drug for acute myocardial infarction to reduce mortality</a:t>
            </a:r>
          </a:p>
          <a:p>
            <a:pPr lvl="1"/>
            <a:r>
              <a:rPr lang="en-US" altLang="en-US"/>
              <a:t>First studied in a high risk population:</a:t>
            </a:r>
          </a:p>
          <a:p>
            <a:pPr lvl="2"/>
            <a:r>
              <a:rPr lang="en-US" altLang="en-US"/>
              <a:t>40% mortality at 30 days among untreated</a:t>
            </a:r>
          </a:p>
          <a:p>
            <a:pPr lvl="2"/>
            <a:r>
              <a:rPr lang="en-US" altLang="en-US"/>
              <a:t>e.g., elderly, heart failure, anterior wall infarction</a:t>
            </a:r>
          </a:p>
          <a:p>
            <a:pPr lvl="2"/>
            <a:r>
              <a:rPr lang="en-US" altLang="en-US"/>
              <a:t>30% mortality among treated</a:t>
            </a:r>
          </a:p>
          <a:p>
            <a:pPr lvl="1"/>
            <a:r>
              <a:rPr lang="en-US" altLang="en-US">
                <a:solidFill>
                  <a:srgbClr val="000099"/>
                </a:solidFill>
              </a:rPr>
              <a:t>How would you describe the effect of the new drug?</a:t>
            </a:r>
            <a:endParaRPr lang="en-US" altLang="en-US" dirty="0">
              <a:solidFill>
                <a:srgbClr val="000099"/>
              </a:solidFill>
            </a:endParaRPr>
          </a:p>
        </p:txBody>
      </p:sp>
    </p:spTree>
    <p:extLst>
      <p:ext uri="{BB962C8B-B14F-4D97-AF65-F5344CB8AC3E}">
        <p14:creationId xmlns:p14="http://schemas.microsoft.com/office/powerpoint/2010/main" val="3830567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RRR, ARR and NNT</a:t>
            </a:r>
          </a:p>
        </p:txBody>
      </p:sp>
      <p:sp>
        <p:nvSpPr>
          <p:cNvPr id="5" name="Rectangle 4">
            <a:extLst>
              <a:ext uri="{FF2B5EF4-FFF2-40B4-BE49-F238E27FC236}">
                <a16:creationId xmlns:a16="http://schemas.microsoft.com/office/drawing/2014/main" id="{ABB0C31F-4F6F-A04F-9CB9-250446BC5732}"/>
              </a:ext>
            </a:extLst>
          </p:cNvPr>
          <p:cNvSpPr/>
          <p:nvPr/>
        </p:nvSpPr>
        <p:spPr>
          <a:xfrm>
            <a:off x="0" y="6488668"/>
            <a:ext cx="5119030" cy="369332"/>
          </a:xfrm>
          <a:prstGeom prst="rect">
            <a:avLst/>
          </a:prstGeom>
        </p:spPr>
        <p:txBody>
          <a:bodyPr wrap="none">
            <a:spAutoFit/>
          </a:bodyPr>
          <a:lstStyle/>
          <a:p>
            <a:r>
              <a:rPr lang="en-US" altLang="en-US" dirty="0"/>
              <a:t>Ref: </a:t>
            </a:r>
            <a:r>
              <a:rPr lang="en-US" altLang="en-US" dirty="0">
                <a:hlinkClick r:id="rId3"/>
              </a:rPr>
              <a:t>http://www.cche.net/usersguides/ebm_tips.asp</a:t>
            </a:r>
            <a:endParaRPr lang="en-US" altLang="en-US" dirty="0"/>
          </a:p>
        </p:txBody>
      </p:sp>
      <p:pic>
        <p:nvPicPr>
          <p:cNvPr id="7" name="Picture 7">
            <a:extLst>
              <a:ext uri="{FF2B5EF4-FFF2-40B4-BE49-F238E27FC236}">
                <a16:creationId xmlns:a16="http://schemas.microsoft.com/office/drawing/2014/main" id="{1B34E1E5-EAD3-C54B-A0EB-80FDACCA8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362" y="1690688"/>
            <a:ext cx="8677275"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349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RRR, ARR and NNT</a:t>
            </a:r>
          </a:p>
        </p:txBody>
      </p:sp>
      <p:sp>
        <p:nvSpPr>
          <p:cNvPr id="5" name="Rectangle 4">
            <a:extLst>
              <a:ext uri="{FF2B5EF4-FFF2-40B4-BE49-F238E27FC236}">
                <a16:creationId xmlns:a16="http://schemas.microsoft.com/office/drawing/2014/main" id="{ABB0C31F-4F6F-A04F-9CB9-250446BC5732}"/>
              </a:ext>
            </a:extLst>
          </p:cNvPr>
          <p:cNvSpPr/>
          <p:nvPr/>
        </p:nvSpPr>
        <p:spPr>
          <a:xfrm>
            <a:off x="0" y="6488668"/>
            <a:ext cx="5119030" cy="369332"/>
          </a:xfrm>
          <a:prstGeom prst="rect">
            <a:avLst/>
          </a:prstGeom>
        </p:spPr>
        <p:txBody>
          <a:bodyPr wrap="none">
            <a:spAutoFit/>
          </a:bodyPr>
          <a:lstStyle/>
          <a:p>
            <a:r>
              <a:rPr lang="en-US" altLang="en-US" dirty="0"/>
              <a:t>Ref: </a:t>
            </a:r>
            <a:r>
              <a:rPr lang="en-US" altLang="en-US" dirty="0">
                <a:hlinkClick r:id="rId3"/>
              </a:rPr>
              <a:t>http://www.cche.net/usersguides/ebm_tips.asp</a:t>
            </a:r>
            <a:endParaRPr lang="en-US" altLang="en-US" dirty="0"/>
          </a:p>
        </p:txBody>
      </p:sp>
      <p:pic>
        <p:nvPicPr>
          <p:cNvPr id="6" name="Picture 6">
            <a:extLst>
              <a:ext uri="{FF2B5EF4-FFF2-40B4-BE49-F238E27FC236}">
                <a16:creationId xmlns:a16="http://schemas.microsoft.com/office/drawing/2014/main" id="{FE998A12-22B9-1A42-8F03-4C4AB36AC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1485900"/>
            <a:ext cx="3505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A89696AB-D0B5-4348-BE3F-44355BF4B580}"/>
              </a:ext>
            </a:extLst>
          </p:cNvPr>
          <p:cNvSpPr txBox="1">
            <a:spLocks noChangeArrowheads="1"/>
          </p:cNvSpPr>
          <p:nvPr/>
        </p:nvSpPr>
        <p:spPr>
          <a:xfrm>
            <a:off x="4237121" y="2115553"/>
            <a:ext cx="7954879" cy="4800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en-US"/>
              <a:t>New drug for acute myocardial infarction to reduce mortality</a:t>
            </a:r>
          </a:p>
          <a:p>
            <a:pPr lvl="1"/>
            <a:r>
              <a:rPr lang="en-US" altLang="en-US"/>
              <a:t>Later studied in a lower risk population:</a:t>
            </a:r>
          </a:p>
          <a:p>
            <a:pPr lvl="2"/>
            <a:r>
              <a:rPr lang="en-US" altLang="en-US"/>
              <a:t>10% mortality at 30 days among untreated</a:t>
            </a:r>
          </a:p>
          <a:p>
            <a:pPr lvl="2"/>
            <a:r>
              <a:rPr lang="en-US" altLang="en-US"/>
              <a:t>e.g., younger, uncomplicated inferior wall infarction</a:t>
            </a:r>
            <a:endParaRPr lang="en-US" altLang="en-US" dirty="0">
              <a:solidFill>
                <a:srgbClr val="000099"/>
              </a:solidFill>
            </a:endParaRPr>
          </a:p>
        </p:txBody>
      </p:sp>
    </p:spTree>
    <p:extLst>
      <p:ext uri="{BB962C8B-B14F-4D97-AF65-F5344CB8AC3E}">
        <p14:creationId xmlns:p14="http://schemas.microsoft.com/office/powerpoint/2010/main" val="3070745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RRR, ARR and NNT</a:t>
            </a:r>
          </a:p>
        </p:txBody>
      </p:sp>
      <p:sp>
        <p:nvSpPr>
          <p:cNvPr id="5" name="Rectangle 4">
            <a:extLst>
              <a:ext uri="{FF2B5EF4-FFF2-40B4-BE49-F238E27FC236}">
                <a16:creationId xmlns:a16="http://schemas.microsoft.com/office/drawing/2014/main" id="{ABB0C31F-4F6F-A04F-9CB9-250446BC5732}"/>
              </a:ext>
            </a:extLst>
          </p:cNvPr>
          <p:cNvSpPr/>
          <p:nvPr/>
        </p:nvSpPr>
        <p:spPr>
          <a:xfrm>
            <a:off x="0" y="6488668"/>
            <a:ext cx="5119030" cy="369332"/>
          </a:xfrm>
          <a:prstGeom prst="rect">
            <a:avLst/>
          </a:prstGeom>
        </p:spPr>
        <p:txBody>
          <a:bodyPr wrap="none">
            <a:spAutoFit/>
          </a:bodyPr>
          <a:lstStyle/>
          <a:p>
            <a:r>
              <a:rPr lang="en-US" altLang="en-US" dirty="0"/>
              <a:t>Ref: </a:t>
            </a:r>
            <a:r>
              <a:rPr lang="en-US" altLang="en-US" dirty="0">
                <a:hlinkClick r:id="rId3"/>
              </a:rPr>
              <a:t>http://www.cche.net/usersguides/ebm_tips.asp</a:t>
            </a:r>
            <a:endParaRPr lang="en-US" altLang="en-US" dirty="0"/>
          </a:p>
        </p:txBody>
      </p:sp>
      <p:pic>
        <p:nvPicPr>
          <p:cNvPr id="7" name="Picture 4">
            <a:extLst>
              <a:ext uri="{FF2B5EF4-FFF2-40B4-BE49-F238E27FC236}">
                <a16:creationId xmlns:a16="http://schemas.microsoft.com/office/drawing/2014/main" id="{2983F83D-2DC2-BC41-8B7B-46FDC17A4D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 y="1485900"/>
            <a:ext cx="3505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7FB489D2-5652-684A-983C-49A4C45E6A64}"/>
              </a:ext>
            </a:extLst>
          </p:cNvPr>
          <p:cNvSpPr txBox="1">
            <a:spLocks noChangeArrowheads="1"/>
          </p:cNvSpPr>
          <p:nvPr/>
        </p:nvSpPr>
        <p:spPr>
          <a:xfrm>
            <a:off x="4350418" y="1683362"/>
            <a:ext cx="7277100" cy="4800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en-US"/>
              <a:t>New drug for acute myocardial infarction to reduce mortality</a:t>
            </a:r>
          </a:p>
          <a:p>
            <a:pPr lvl="1"/>
            <a:r>
              <a:rPr lang="en-US" altLang="en-US"/>
              <a:t>Later studied in a lower risk population:</a:t>
            </a:r>
          </a:p>
          <a:p>
            <a:pPr lvl="2"/>
            <a:r>
              <a:rPr lang="en-US" altLang="en-US"/>
              <a:t>10% mortality at 30 days among untreated</a:t>
            </a:r>
          </a:p>
          <a:p>
            <a:pPr lvl="2"/>
            <a:r>
              <a:rPr lang="en-US" altLang="en-US"/>
              <a:t>e.g., younger, uncomplicated inferior wall infarction</a:t>
            </a:r>
          </a:p>
          <a:p>
            <a:pPr lvl="2"/>
            <a:r>
              <a:rPr lang="en-US" altLang="en-US"/>
              <a:t>7.5% mortality among treated</a:t>
            </a:r>
          </a:p>
          <a:p>
            <a:pPr lvl="1"/>
            <a:r>
              <a:rPr lang="en-US" altLang="en-US">
                <a:solidFill>
                  <a:srgbClr val="000099"/>
                </a:solidFill>
              </a:rPr>
              <a:t>How would you describe the effect of the new drug?</a:t>
            </a:r>
            <a:endParaRPr lang="en-US" altLang="en-US" dirty="0">
              <a:solidFill>
                <a:srgbClr val="000099"/>
              </a:solidFill>
            </a:endParaRPr>
          </a:p>
        </p:txBody>
      </p:sp>
    </p:spTree>
    <p:extLst>
      <p:ext uri="{BB962C8B-B14F-4D97-AF65-F5344CB8AC3E}">
        <p14:creationId xmlns:p14="http://schemas.microsoft.com/office/powerpoint/2010/main" val="3649313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C4CE2-FF4B-764E-A9FC-0B60FA3BC36B}"/>
              </a:ext>
            </a:extLst>
          </p:cNvPr>
          <p:cNvSpPr>
            <a:spLocks noGrp="1"/>
          </p:cNvSpPr>
          <p:nvPr>
            <p:ph type="title"/>
          </p:nvPr>
        </p:nvSpPr>
        <p:spPr>
          <a:xfrm>
            <a:off x="838200" y="365125"/>
            <a:ext cx="10515600" cy="1325563"/>
          </a:xfrm>
        </p:spPr>
        <p:txBody>
          <a:bodyPr/>
          <a:lstStyle/>
          <a:p>
            <a:r>
              <a:rPr lang="en-US" b="1" dirty="0"/>
              <a:t>Definitions</a:t>
            </a:r>
          </a:p>
        </p:txBody>
      </p:sp>
      <p:sp>
        <p:nvSpPr>
          <p:cNvPr id="3" name="Content Placeholder 2">
            <a:extLst>
              <a:ext uri="{FF2B5EF4-FFF2-40B4-BE49-F238E27FC236}">
                <a16:creationId xmlns:a16="http://schemas.microsoft.com/office/drawing/2014/main" id="{C3687268-1BD6-9D4E-9757-A58FF745B62F}"/>
              </a:ext>
            </a:extLst>
          </p:cNvPr>
          <p:cNvSpPr>
            <a:spLocks noGrp="1"/>
          </p:cNvSpPr>
          <p:nvPr>
            <p:ph idx="1"/>
          </p:nvPr>
        </p:nvSpPr>
        <p:spPr>
          <a:xfrm>
            <a:off x="373083" y="3222077"/>
            <a:ext cx="10515600" cy="537565"/>
          </a:xfrm>
        </p:spPr>
        <p:txBody>
          <a:bodyPr/>
          <a:lstStyle/>
          <a:p>
            <a:pPr marL="0" indent="0">
              <a:buNone/>
            </a:pPr>
            <a:r>
              <a:rPr lang="en-US" b="1" dirty="0"/>
              <a:t>Risk factor</a:t>
            </a:r>
            <a:endParaRPr lang="en-GB" dirty="0"/>
          </a:p>
        </p:txBody>
      </p:sp>
      <p:sp>
        <p:nvSpPr>
          <p:cNvPr id="4" name="TextBox 3">
            <a:extLst>
              <a:ext uri="{FF2B5EF4-FFF2-40B4-BE49-F238E27FC236}">
                <a16:creationId xmlns:a16="http://schemas.microsoft.com/office/drawing/2014/main" id="{0673921A-2569-AC40-830A-9888C8F2973C}"/>
              </a:ext>
            </a:extLst>
          </p:cNvPr>
          <p:cNvSpPr txBox="1"/>
          <p:nvPr/>
        </p:nvSpPr>
        <p:spPr>
          <a:xfrm>
            <a:off x="838200" y="3848480"/>
            <a:ext cx="10949049" cy="646331"/>
          </a:xfrm>
          <a:prstGeom prst="rect">
            <a:avLst/>
          </a:prstGeom>
          <a:noFill/>
        </p:spPr>
        <p:txBody>
          <a:bodyPr wrap="square" rtlCol="0">
            <a:spAutoFit/>
          </a:bodyPr>
          <a:lstStyle/>
          <a:p>
            <a:r>
              <a:rPr lang="en-GB" dirty="0"/>
              <a:t>A risk factor is any attribute, characteristic or exposure of an individual that increases the likelihood of developing a disease or injury. </a:t>
            </a:r>
            <a:endParaRPr lang="en-US" dirty="0"/>
          </a:p>
        </p:txBody>
      </p:sp>
      <p:sp>
        <p:nvSpPr>
          <p:cNvPr id="6" name="TextBox 5">
            <a:extLst>
              <a:ext uri="{FF2B5EF4-FFF2-40B4-BE49-F238E27FC236}">
                <a16:creationId xmlns:a16="http://schemas.microsoft.com/office/drawing/2014/main" id="{5CC6EAD6-62A2-1647-AF93-545120303231}"/>
              </a:ext>
            </a:extLst>
          </p:cNvPr>
          <p:cNvSpPr txBox="1"/>
          <p:nvPr/>
        </p:nvSpPr>
        <p:spPr>
          <a:xfrm>
            <a:off x="838200" y="2363190"/>
            <a:ext cx="10949049" cy="646331"/>
          </a:xfrm>
          <a:prstGeom prst="rect">
            <a:avLst/>
          </a:prstGeom>
          <a:noFill/>
        </p:spPr>
        <p:txBody>
          <a:bodyPr wrap="square" rtlCol="0">
            <a:spAutoFit/>
          </a:bodyPr>
          <a:lstStyle/>
          <a:p>
            <a:r>
              <a:rPr lang="en-GB" dirty="0"/>
              <a:t>A disease is a particular abnormal condition that negatively affects the structure or function of part or all of an organism, and that is not due to any external injury</a:t>
            </a:r>
            <a:endParaRPr lang="en-US" dirty="0"/>
          </a:p>
        </p:txBody>
      </p:sp>
      <p:sp>
        <p:nvSpPr>
          <p:cNvPr id="7" name="Content Placeholder 2">
            <a:extLst>
              <a:ext uri="{FF2B5EF4-FFF2-40B4-BE49-F238E27FC236}">
                <a16:creationId xmlns:a16="http://schemas.microsoft.com/office/drawing/2014/main" id="{32A6F055-7B12-634D-98EF-6CF2ECB80794}"/>
              </a:ext>
            </a:extLst>
          </p:cNvPr>
          <p:cNvSpPr txBox="1">
            <a:spLocks/>
          </p:cNvSpPr>
          <p:nvPr/>
        </p:nvSpPr>
        <p:spPr>
          <a:xfrm>
            <a:off x="373083" y="1659210"/>
            <a:ext cx="10515600" cy="537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Disease</a:t>
            </a:r>
            <a:endParaRPr lang="en-GB" dirty="0"/>
          </a:p>
        </p:txBody>
      </p:sp>
      <p:sp>
        <p:nvSpPr>
          <p:cNvPr id="8" name="Content Placeholder 2">
            <a:extLst>
              <a:ext uri="{FF2B5EF4-FFF2-40B4-BE49-F238E27FC236}">
                <a16:creationId xmlns:a16="http://schemas.microsoft.com/office/drawing/2014/main" id="{0266C984-9BAF-FC4A-8CCF-4F7B1E10A75E}"/>
              </a:ext>
            </a:extLst>
          </p:cNvPr>
          <p:cNvSpPr txBox="1">
            <a:spLocks/>
          </p:cNvSpPr>
          <p:nvPr/>
        </p:nvSpPr>
        <p:spPr>
          <a:xfrm>
            <a:off x="373083" y="4707367"/>
            <a:ext cx="10515600" cy="537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Causal inference</a:t>
            </a:r>
            <a:endParaRPr lang="en-GB" dirty="0"/>
          </a:p>
        </p:txBody>
      </p:sp>
      <p:sp>
        <p:nvSpPr>
          <p:cNvPr id="9" name="TextBox 8">
            <a:extLst>
              <a:ext uri="{FF2B5EF4-FFF2-40B4-BE49-F238E27FC236}">
                <a16:creationId xmlns:a16="http://schemas.microsoft.com/office/drawing/2014/main" id="{04243629-43AA-8C48-A9EC-33344ADE4478}"/>
              </a:ext>
            </a:extLst>
          </p:cNvPr>
          <p:cNvSpPr txBox="1"/>
          <p:nvPr/>
        </p:nvSpPr>
        <p:spPr>
          <a:xfrm>
            <a:off x="838200" y="5310020"/>
            <a:ext cx="10949049" cy="1200329"/>
          </a:xfrm>
          <a:prstGeom prst="rect">
            <a:avLst/>
          </a:prstGeom>
          <a:noFill/>
        </p:spPr>
        <p:txBody>
          <a:bodyPr wrap="square" rtlCol="0">
            <a:spAutoFit/>
          </a:bodyPr>
          <a:lstStyle/>
          <a:p>
            <a:r>
              <a:rPr lang="en-GB" dirty="0"/>
              <a:t>Inferring the </a:t>
            </a:r>
            <a:r>
              <a:rPr lang="en-GB" dirty="0">
                <a:hlinkClick r:id="rId2" tooltip="Cause"/>
              </a:rPr>
              <a:t>cause</a:t>
            </a:r>
            <a:r>
              <a:rPr lang="en-GB" dirty="0"/>
              <a:t> of something has been described as: </a:t>
            </a:r>
          </a:p>
          <a:p>
            <a:r>
              <a:rPr lang="en-GB" dirty="0"/>
              <a:t>- "...reason[</a:t>
            </a:r>
            <a:r>
              <a:rPr lang="en-GB" dirty="0" err="1"/>
              <a:t>ing</a:t>
            </a:r>
            <a:r>
              <a:rPr lang="en-GB" dirty="0"/>
              <a:t>] to the conclusion that something is, or is likely to be, the cause of something else".</a:t>
            </a:r>
          </a:p>
          <a:p>
            <a:r>
              <a:rPr lang="en-GB" dirty="0"/>
              <a:t>-  "Identification of the cause or causes of a phenomenon, by establishing covariation of cause and effect, a time-order relationship with the cause preceding the effect, and the elimination of plausible alternative causes."</a:t>
            </a:r>
          </a:p>
        </p:txBody>
      </p:sp>
    </p:spTree>
    <p:extLst>
      <p:ext uri="{BB962C8B-B14F-4D97-AF65-F5344CB8AC3E}">
        <p14:creationId xmlns:p14="http://schemas.microsoft.com/office/powerpoint/2010/main" val="2245426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RRR, ARR and NNT</a:t>
            </a:r>
          </a:p>
        </p:txBody>
      </p:sp>
      <p:sp>
        <p:nvSpPr>
          <p:cNvPr id="5" name="Rectangle 4">
            <a:extLst>
              <a:ext uri="{FF2B5EF4-FFF2-40B4-BE49-F238E27FC236}">
                <a16:creationId xmlns:a16="http://schemas.microsoft.com/office/drawing/2014/main" id="{ABB0C31F-4F6F-A04F-9CB9-250446BC5732}"/>
              </a:ext>
            </a:extLst>
          </p:cNvPr>
          <p:cNvSpPr/>
          <p:nvPr/>
        </p:nvSpPr>
        <p:spPr>
          <a:xfrm>
            <a:off x="0" y="6488668"/>
            <a:ext cx="5119030" cy="369332"/>
          </a:xfrm>
          <a:prstGeom prst="rect">
            <a:avLst/>
          </a:prstGeom>
        </p:spPr>
        <p:txBody>
          <a:bodyPr wrap="none">
            <a:spAutoFit/>
          </a:bodyPr>
          <a:lstStyle/>
          <a:p>
            <a:r>
              <a:rPr lang="en-US" altLang="en-US" dirty="0"/>
              <a:t>Ref: </a:t>
            </a:r>
            <a:r>
              <a:rPr lang="en-US" altLang="en-US" dirty="0">
                <a:hlinkClick r:id="rId3"/>
              </a:rPr>
              <a:t>http://www.cche.net/usersguides/ebm_tips.asp</a:t>
            </a:r>
            <a:endParaRPr lang="en-US" altLang="en-US" dirty="0"/>
          </a:p>
        </p:txBody>
      </p:sp>
      <p:pic>
        <p:nvPicPr>
          <p:cNvPr id="6" name="Picture 6">
            <a:extLst>
              <a:ext uri="{FF2B5EF4-FFF2-40B4-BE49-F238E27FC236}">
                <a16:creationId xmlns:a16="http://schemas.microsoft.com/office/drawing/2014/main" id="{9862CAD3-DE19-3046-A903-52FC75312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130" y="1690688"/>
            <a:ext cx="8440738"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5018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E611A033-1812-4E44-A028-EDEACE995329}"/>
              </a:ext>
            </a:extLst>
          </p:cNvPr>
          <p:cNvSpPr>
            <a:spLocks noGrp="1"/>
          </p:cNvSpPr>
          <p:nvPr>
            <p:ph type="title"/>
          </p:nvPr>
        </p:nvSpPr>
        <p:spPr/>
        <p:txBody>
          <a:bodyPr/>
          <a:lstStyle/>
          <a:p>
            <a:endParaRPr lang="en-US" altLang="en-US"/>
          </a:p>
        </p:txBody>
      </p:sp>
      <p:pic>
        <p:nvPicPr>
          <p:cNvPr id="39939" name="Picture 2" descr="http://www.mouseprint.org/wp-content/avert/lipitor2.jpg">
            <a:extLst>
              <a:ext uri="{FF2B5EF4-FFF2-40B4-BE49-F238E27FC236}">
                <a16:creationId xmlns:a16="http://schemas.microsoft.com/office/drawing/2014/main" id="{21C15DC9-1E31-CC4E-9197-A0C909AB0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90488"/>
            <a:ext cx="8689975" cy="693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F7E33D58-8250-E543-BFD7-0EFAFCB38CF8}"/>
              </a:ext>
            </a:extLst>
          </p:cNvPr>
          <p:cNvSpPr/>
          <p:nvPr/>
        </p:nvSpPr>
        <p:spPr>
          <a:xfrm>
            <a:off x="1524000" y="5210176"/>
            <a:ext cx="4191000" cy="1679575"/>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261008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What is the NNT for trial 1 and trial 2</a:t>
            </a:r>
          </a:p>
        </p:txBody>
      </p:sp>
      <p:sp>
        <p:nvSpPr>
          <p:cNvPr id="5" name="Rectangle 4">
            <a:extLst>
              <a:ext uri="{FF2B5EF4-FFF2-40B4-BE49-F238E27FC236}">
                <a16:creationId xmlns:a16="http://schemas.microsoft.com/office/drawing/2014/main" id="{ABB0C31F-4F6F-A04F-9CB9-250446BC5732}"/>
              </a:ext>
            </a:extLst>
          </p:cNvPr>
          <p:cNvSpPr/>
          <p:nvPr/>
        </p:nvSpPr>
        <p:spPr>
          <a:xfrm>
            <a:off x="0" y="6488668"/>
            <a:ext cx="5119030" cy="369332"/>
          </a:xfrm>
          <a:prstGeom prst="rect">
            <a:avLst/>
          </a:prstGeom>
        </p:spPr>
        <p:txBody>
          <a:bodyPr wrap="none">
            <a:spAutoFit/>
          </a:bodyPr>
          <a:lstStyle/>
          <a:p>
            <a:r>
              <a:rPr lang="en-US" altLang="en-US" dirty="0"/>
              <a:t>Ref: </a:t>
            </a:r>
            <a:r>
              <a:rPr lang="en-US" altLang="en-US" dirty="0">
                <a:hlinkClick r:id="rId3"/>
              </a:rPr>
              <a:t>http://www.cche.net/usersguides/ebm_tips.asp</a:t>
            </a:r>
            <a:endParaRPr lang="en-US" altLang="en-US" dirty="0"/>
          </a:p>
        </p:txBody>
      </p:sp>
      <p:pic>
        <p:nvPicPr>
          <p:cNvPr id="6" name="Picture 6">
            <a:extLst>
              <a:ext uri="{FF2B5EF4-FFF2-40B4-BE49-F238E27FC236}">
                <a16:creationId xmlns:a16="http://schemas.microsoft.com/office/drawing/2014/main" id="{9862CAD3-DE19-3046-A903-52FC75312B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4501"/>
          <a:stretch/>
        </p:blipFill>
        <p:spPr bwMode="auto">
          <a:xfrm>
            <a:off x="3677151" y="1629680"/>
            <a:ext cx="3269081" cy="453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569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Exercise</a:t>
            </a:r>
          </a:p>
        </p:txBody>
      </p:sp>
      <p:pic>
        <p:nvPicPr>
          <p:cNvPr id="37894" name="Picture 6" descr="Image result for circulation">
            <a:extLst>
              <a:ext uri="{FF2B5EF4-FFF2-40B4-BE49-F238E27FC236}">
                <a16:creationId xmlns:a16="http://schemas.microsoft.com/office/drawing/2014/main" id="{D16358A2-2AFE-9544-8D98-1554A22B9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930" b="39950"/>
          <a:stretch/>
        </p:blipFill>
        <p:spPr bwMode="auto">
          <a:xfrm>
            <a:off x="993608" y="1690688"/>
            <a:ext cx="5904497" cy="15422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1CE9D4F-ED8F-BA4D-8DA5-05FA54B3398F}"/>
              </a:ext>
            </a:extLst>
          </p:cNvPr>
          <p:cNvSpPr/>
          <p:nvPr/>
        </p:nvSpPr>
        <p:spPr>
          <a:xfrm>
            <a:off x="993607" y="3105835"/>
            <a:ext cx="10749213" cy="1323439"/>
          </a:xfrm>
          <a:prstGeom prst="rect">
            <a:avLst/>
          </a:prstGeom>
        </p:spPr>
        <p:txBody>
          <a:bodyPr wrap="square">
            <a:spAutoFit/>
          </a:bodyPr>
          <a:lstStyle/>
          <a:p>
            <a:r>
              <a:rPr lang="en-GB" sz="4000" b="1" dirty="0"/>
              <a:t>Global Burden of Atherosclerotic Cardiovascular Disease in People Living With HIV</a:t>
            </a:r>
          </a:p>
        </p:txBody>
      </p:sp>
      <p:sp>
        <p:nvSpPr>
          <p:cNvPr id="8" name="Rectangle 7">
            <a:extLst>
              <a:ext uri="{FF2B5EF4-FFF2-40B4-BE49-F238E27FC236}">
                <a16:creationId xmlns:a16="http://schemas.microsoft.com/office/drawing/2014/main" id="{C0B2F6E5-71F0-F644-B276-A6DCDD10C501}"/>
              </a:ext>
            </a:extLst>
          </p:cNvPr>
          <p:cNvSpPr/>
          <p:nvPr/>
        </p:nvSpPr>
        <p:spPr>
          <a:xfrm>
            <a:off x="993607" y="6139179"/>
            <a:ext cx="3298595" cy="369332"/>
          </a:xfrm>
          <a:prstGeom prst="rect">
            <a:avLst/>
          </a:prstGeom>
        </p:spPr>
        <p:txBody>
          <a:bodyPr wrap="none">
            <a:spAutoFit/>
          </a:bodyPr>
          <a:lstStyle/>
          <a:p>
            <a:r>
              <a:rPr lang="en-GB" dirty="0"/>
              <a:t>Circulation. 2018;138:1100–1112</a:t>
            </a:r>
            <a:endParaRPr lang="en-US" dirty="0"/>
          </a:p>
        </p:txBody>
      </p:sp>
    </p:spTree>
    <p:extLst>
      <p:ext uri="{BB962C8B-B14F-4D97-AF65-F5344CB8AC3E}">
        <p14:creationId xmlns:p14="http://schemas.microsoft.com/office/powerpoint/2010/main" val="219844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AA8C-34E1-A84D-8023-9043AE69F23B}"/>
              </a:ext>
            </a:extLst>
          </p:cNvPr>
          <p:cNvSpPr>
            <a:spLocks noGrp="1"/>
          </p:cNvSpPr>
          <p:nvPr>
            <p:ph type="title"/>
          </p:nvPr>
        </p:nvSpPr>
        <p:spPr>
          <a:xfrm>
            <a:off x="0" y="33394"/>
            <a:ext cx="10515600" cy="768712"/>
          </a:xfrm>
        </p:spPr>
        <p:txBody>
          <a:bodyPr/>
          <a:lstStyle/>
          <a:p>
            <a:r>
              <a:rPr lang="en-US" dirty="0"/>
              <a:t>Disability adjusted life years</a:t>
            </a:r>
          </a:p>
        </p:txBody>
      </p:sp>
      <p:pic>
        <p:nvPicPr>
          <p:cNvPr id="38914" name="Picture 2" descr="Image result for what is daly">
            <a:extLst>
              <a:ext uri="{FF2B5EF4-FFF2-40B4-BE49-F238E27FC236}">
                <a16:creationId xmlns:a16="http://schemas.microsoft.com/office/drawing/2014/main" id="{9A45B15F-3A7A-044A-B0A3-FE4615CAB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8956"/>
            <a:ext cx="9586411" cy="54990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9ADD2D2-F6D5-A74F-8E63-8E6388A229AB}"/>
              </a:ext>
            </a:extLst>
          </p:cNvPr>
          <p:cNvSpPr/>
          <p:nvPr/>
        </p:nvSpPr>
        <p:spPr>
          <a:xfrm>
            <a:off x="0" y="989624"/>
            <a:ext cx="4938724" cy="369332"/>
          </a:xfrm>
          <a:prstGeom prst="rect">
            <a:avLst/>
          </a:prstGeom>
        </p:spPr>
        <p:txBody>
          <a:bodyPr wrap="none">
            <a:spAutoFit/>
          </a:bodyPr>
          <a:lstStyle/>
          <a:p>
            <a:r>
              <a:rPr lang="en-GB" b="1" dirty="0"/>
              <a:t>Let’s Say There is a Village of 100 People in 2012…</a:t>
            </a:r>
          </a:p>
        </p:txBody>
      </p:sp>
    </p:spTree>
    <p:extLst>
      <p:ext uri="{BB962C8B-B14F-4D97-AF65-F5344CB8AC3E}">
        <p14:creationId xmlns:p14="http://schemas.microsoft.com/office/powerpoint/2010/main" val="1563118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D5FBA-4FF9-CC46-9FD1-D97C33681952}"/>
              </a:ext>
            </a:extLst>
          </p:cNvPr>
          <p:cNvPicPr>
            <a:picLocks noChangeAspect="1"/>
          </p:cNvPicPr>
          <p:nvPr/>
        </p:nvPicPr>
        <p:blipFill>
          <a:blip r:embed="rId2"/>
          <a:stretch>
            <a:fillRect/>
          </a:stretch>
        </p:blipFill>
        <p:spPr>
          <a:xfrm>
            <a:off x="1238250" y="0"/>
            <a:ext cx="9715500" cy="6858000"/>
          </a:xfrm>
          <a:prstGeom prst="rect">
            <a:avLst/>
          </a:prstGeom>
        </p:spPr>
      </p:pic>
    </p:spTree>
    <p:extLst>
      <p:ext uri="{BB962C8B-B14F-4D97-AF65-F5344CB8AC3E}">
        <p14:creationId xmlns:p14="http://schemas.microsoft.com/office/powerpoint/2010/main" val="3640058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2054C2-FCE3-7A40-8546-28E3306CB02D}"/>
              </a:ext>
            </a:extLst>
          </p:cNvPr>
          <p:cNvPicPr>
            <a:picLocks noChangeAspect="1"/>
          </p:cNvPicPr>
          <p:nvPr/>
        </p:nvPicPr>
        <p:blipFill>
          <a:blip r:embed="rId2"/>
          <a:stretch>
            <a:fillRect/>
          </a:stretch>
        </p:blipFill>
        <p:spPr>
          <a:xfrm>
            <a:off x="1238250" y="0"/>
            <a:ext cx="9715500" cy="6858000"/>
          </a:xfrm>
          <a:prstGeom prst="rect">
            <a:avLst/>
          </a:prstGeom>
        </p:spPr>
      </p:pic>
    </p:spTree>
    <p:extLst>
      <p:ext uri="{BB962C8B-B14F-4D97-AF65-F5344CB8AC3E}">
        <p14:creationId xmlns:p14="http://schemas.microsoft.com/office/powerpoint/2010/main" val="37764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8DEAE-56F0-7046-B5A9-2772C0CCD464}"/>
              </a:ext>
            </a:extLst>
          </p:cNvPr>
          <p:cNvSpPr>
            <a:spLocks noGrp="1"/>
          </p:cNvSpPr>
          <p:nvPr>
            <p:ph type="title"/>
          </p:nvPr>
        </p:nvSpPr>
        <p:spPr/>
        <p:txBody>
          <a:bodyPr/>
          <a:lstStyle/>
          <a:p>
            <a:r>
              <a:rPr lang="en-US" dirty="0"/>
              <a:t>Pathophysiology of CVD in HIV infections</a:t>
            </a:r>
          </a:p>
        </p:txBody>
      </p:sp>
      <p:pic>
        <p:nvPicPr>
          <p:cNvPr id="4" name="Picture 3">
            <a:extLst>
              <a:ext uri="{FF2B5EF4-FFF2-40B4-BE49-F238E27FC236}">
                <a16:creationId xmlns:a16="http://schemas.microsoft.com/office/drawing/2014/main" id="{CB92B815-A9EA-9244-A9F0-648DC1C15A62}"/>
              </a:ext>
            </a:extLst>
          </p:cNvPr>
          <p:cNvPicPr>
            <a:picLocks noChangeAspect="1"/>
          </p:cNvPicPr>
          <p:nvPr/>
        </p:nvPicPr>
        <p:blipFill rotWithShape="1">
          <a:blip r:embed="rId2"/>
          <a:srcRect t="3334"/>
          <a:stretch/>
        </p:blipFill>
        <p:spPr>
          <a:xfrm>
            <a:off x="3676650" y="1922796"/>
            <a:ext cx="4838700" cy="4935204"/>
          </a:xfrm>
          <a:prstGeom prst="rect">
            <a:avLst/>
          </a:prstGeom>
        </p:spPr>
      </p:pic>
      <p:sp>
        <p:nvSpPr>
          <p:cNvPr id="5" name="Rectangle 4">
            <a:extLst>
              <a:ext uri="{FF2B5EF4-FFF2-40B4-BE49-F238E27FC236}">
                <a16:creationId xmlns:a16="http://schemas.microsoft.com/office/drawing/2014/main" id="{BE4DA624-91BD-5140-AE63-4D7FADC44A5B}"/>
              </a:ext>
            </a:extLst>
          </p:cNvPr>
          <p:cNvSpPr/>
          <p:nvPr/>
        </p:nvSpPr>
        <p:spPr>
          <a:xfrm>
            <a:off x="0" y="6492875"/>
            <a:ext cx="3892412" cy="307777"/>
          </a:xfrm>
          <a:prstGeom prst="rect">
            <a:avLst/>
          </a:prstGeom>
        </p:spPr>
        <p:txBody>
          <a:bodyPr wrap="none">
            <a:spAutoFit/>
          </a:bodyPr>
          <a:lstStyle/>
          <a:p>
            <a:r>
              <a:rPr lang="en-GB" sz="1400" dirty="0">
                <a:effectLst/>
                <a:latin typeface="Helvetica" pitchFamily="2" charset="0"/>
              </a:rPr>
              <a:t>European Heart Journal (2014) 35, 1373–1381</a:t>
            </a:r>
          </a:p>
        </p:txBody>
      </p:sp>
    </p:spTree>
    <p:extLst>
      <p:ext uri="{BB962C8B-B14F-4D97-AF65-F5344CB8AC3E}">
        <p14:creationId xmlns:p14="http://schemas.microsoft.com/office/powerpoint/2010/main" val="2203525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8DEAE-56F0-7046-B5A9-2772C0CCD464}"/>
              </a:ext>
            </a:extLst>
          </p:cNvPr>
          <p:cNvSpPr>
            <a:spLocks noGrp="1"/>
          </p:cNvSpPr>
          <p:nvPr>
            <p:ph type="title"/>
          </p:nvPr>
        </p:nvSpPr>
        <p:spPr/>
        <p:txBody>
          <a:bodyPr/>
          <a:lstStyle/>
          <a:p>
            <a:r>
              <a:rPr lang="en-US" dirty="0"/>
              <a:t>Draw a causal diagram – HIV and CVD</a:t>
            </a:r>
          </a:p>
        </p:txBody>
      </p:sp>
      <p:pic>
        <p:nvPicPr>
          <p:cNvPr id="4" name="Picture 3">
            <a:extLst>
              <a:ext uri="{FF2B5EF4-FFF2-40B4-BE49-F238E27FC236}">
                <a16:creationId xmlns:a16="http://schemas.microsoft.com/office/drawing/2014/main" id="{CB92B815-A9EA-9244-A9F0-648DC1C15A62}"/>
              </a:ext>
            </a:extLst>
          </p:cNvPr>
          <p:cNvPicPr>
            <a:picLocks noChangeAspect="1"/>
          </p:cNvPicPr>
          <p:nvPr/>
        </p:nvPicPr>
        <p:blipFill rotWithShape="1">
          <a:blip r:embed="rId2"/>
          <a:srcRect t="3334"/>
          <a:stretch/>
        </p:blipFill>
        <p:spPr>
          <a:xfrm>
            <a:off x="0" y="1922796"/>
            <a:ext cx="4838700" cy="4935204"/>
          </a:xfrm>
          <a:prstGeom prst="rect">
            <a:avLst/>
          </a:prstGeom>
        </p:spPr>
      </p:pic>
    </p:spTree>
    <p:extLst>
      <p:ext uri="{BB962C8B-B14F-4D97-AF65-F5344CB8AC3E}">
        <p14:creationId xmlns:p14="http://schemas.microsoft.com/office/powerpoint/2010/main" val="2826228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8DEAE-56F0-7046-B5A9-2772C0CCD464}"/>
              </a:ext>
            </a:extLst>
          </p:cNvPr>
          <p:cNvSpPr>
            <a:spLocks noGrp="1"/>
          </p:cNvSpPr>
          <p:nvPr>
            <p:ph type="title"/>
          </p:nvPr>
        </p:nvSpPr>
        <p:spPr/>
        <p:txBody>
          <a:bodyPr/>
          <a:lstStyle/>
          <a:p>
            <a:r>
              <a:rPr lang="en-US" dirty="0"/>
              <a:t>How can we estimate burden?</a:t>
            </a:r>
          </a:p>
        </p:txBody>
      </p:sp>
    </p:spTree>
    <p:extLst>
      <p:ext uri="{BB962C8B-B14F-4D97-AF65-F5344CB8AC3E}">
        <p14:creationId xmlns:p14="http://schemas.microsoft.com/office/powerpoint/2010/main" val="1628728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Types of epidemiological estimates / measures of risk</a:t>
            </a:r>
          </a:p>
        </p:txBody>
      </p:sp>
      <p:sp>
        <p:nvSpPr>
          <p:cNvPr id="10" name="TextBox 9">
            <a:extLst>
              <a:ext uri="{FF2B5EF4-FFF2-40B4-BE49-F238E27FC236}">
                <a16:creationId xmlns:a16="http://schemas.microsoft.com/office/drawing/2014/main" id="{3345EA4A-E560-CF41-8F43-3603C60D0E69}"/>
              </a:ext>
            </a:extLst>
          </p:cNvPr>
          <p:cNvSpPr txBox="1"/>
          <p:nvPr/>
        </p:nvSpPr>
        <p:spPr>
          <a:xfrm>
            <a:off x="2339438" y="2985262"/>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8118765" y="2985262"/>
            <a:ext cx="1733797" cy="101520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5314209" y="5144360"/>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3434640" y="3772622"/>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7190970" y="3857498"/>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49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Types of epidemiological estimates / measures of risk</a:t>
            </a:r>
          </a:p>
        </p:txBody>
      </p:sp>
      <p:sp>
        <p:nvSpPr>
          <p:cNvPr id="10" name="TextBox 9">
            <a:extLst>
              <a:ext uri="{FF2B5EF4-FFF2-40B4-BE49-F238E27FC236}">
                <a16:creationId xmlns:a16="http://schemas.microsoft.com/office/drawing/2014/main" id="{3345EA4A-E560-CF41-8F43-3603C60D0E69}"/>
              </a:ext>
            </a:extLst>
          </p:cNvPr>
          <p:cNvSpPr txBox="1"/>
          <p:nvPr/>
        </p:nvSpPr>
        <p:spPr>
          <a:xfrm>
            <a:off x="2339438" y="2985262"/>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8118765" y="2985262"/>
            <a:ext cx="1733797" cy="101520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5314209" y="5144360"/>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3434640" y="3772622"/>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7190970" y="3857498"/>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24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45EA4A-E560-CF41-8F43-3603C60D0E69}"/>
              </a:ext>
            </a:extLst>
          </p:cNvPr>
          <p:cNvSpPr txBox="1"/>
          <p:nvPr/>
        </p:nvSpPr>
        <p:spPr>
          <a:xfrm>
            <a:off x="2451733" y="762070"/>
            <a:ext cx="1733797" cy="101566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8231060" y="762070"/>
            <a:ext cx="1733797" cy="101520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5426504" y="2921168"/>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3546935" y="1549430"/>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7303265" y="1634306"/>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939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45EA4A-E560-CF41-8F43-3603C60D0E69}"/>
              </a:ext>
            </a:extLst>
          </p:cNvPr>
          <p:cNvSpPr txBox="1"/>
          <p:nvPr/>
        </p:nvSpPr>
        <p:spPr>
          <a:xfrm>
            <a:off x="2451733" y="762070"/>
            <a:ext cx="1733797" cy="1015663"/>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8231060" y="762070"/>
            <a:ext cx="1733797" cy="101520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5426504" y="2921168"/>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3546935" y="1549430"/>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7303265" y="1634306"/>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446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45EA4A-E560-CF41-8F43-3603C60D0E69}"/>
              </a:ext>
            </a:extLst>
          </p:cNvPr>
          <p:cNvSpPr txBox="1"/>
          <p:nvPr/>
        </p:nvSpPr>
        <p:spPr>
          <a:xfrm>
            <a:off x="45418" y="623205"/>
            <a:ext cx="1733797" cy="101566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2406944" y="607625"/>
            <a:ext cx="1733797" cy="101520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1254309" y="1864401"/>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716631" y="1834554"/>
            <a:ext cx="733365" cy="34199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2756271" y="1854661"/>
            <a:ext cx="749408" cy="28573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082" name="Picture 2" descr="Image result for prevalence of HIV">
            <a:extLst>
              <a:ext uri="{FF2B5EF4-FFF2-40B4-BE49-F238E27FC236}">
                <a16:creationId xmlns:a16="http://schemas.microsoft.com/office/drawing/2014/main" id="{3C264339-7694-C24E-8470-46FAE7F43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9384" y="594962"/>
            <a:ext cx="8284027" cy="6263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286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45EA4A-E560-CF41-8F43-3603C60D0E69}"/>
              </a:ext>
            </a:extLst>
          </p:cNvPr>
          <p:cNvSpPr txBox="1"/>
          <p:nvPr/>
        </p:nvSpPr>
        <p:spPr>
          <a:xfrm>
            <a:off x="45418" y="623205"/>
            <a:ext cx="1733797" cy="1015663"/>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2406944" y="607625"/>
            <a:ext cx="1733797" cy="101520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1254309" y="1864401"/>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716631" y="1834554"/>
            <a:ext cx="733365" cy="34199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2756271" y="1854661"/>
            <a:ext cx="749408" cy="28573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636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AutoShape 1">
            <a:extLst>
              <a:ext uri="{FF2B5EF4-FFF2-40B4-BE49-F238E27FC236}">
                <a16:creationId xmlns:a16="http://schemas.microsoft.com/office/drawing/2014/main" id="{13C92BA0-2C8C-D241-807C-25455E9C876F}"/>
              </a:ext>
            </a:extLst>
          </p:cNvPr>
          <p:cNvSpPr>
            <a:spLocks noChangeAspect="1" noChangeArrowheads="1"/>
          </p:cNvSpPr>
          <p:nvPr/>
        </p:nvSpPr>
        <p:spPr bwMode="auto">
          <a:xfrm>
            <a:off x="8610601" y="152400"/>
            <a:ext cx="1870075" cy="355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4" name="AutoShape 2">
            <a:extLst>
              <a:ext uri="{FF2B5EF4-FFF2-40B4-BE49-F238E27FC236}">
                <a16:creationId xmlns:a16="http://schemas.microsoft.com/office/drawing/2014/main" id="{7C370F9E-50A6-6E4A-81D0-F00B2C91FD38}"/>
              </a:ext>
            </a:extLst>
          </p:cNvPr>
          <p:cNvSpPr>
            <a:spLocks noChangeArrowheads="1"/>
          </p:cNvSpPr>
          <p:nvPr/>
        </p:nvSpPr>
        <p:spPr bwMode="auto">
          <a:xfrm>
            <a:off x="2133600" y="4648200"/>
            <a:ext cx="8077200" cy="452438"/>
          </a:xfrm>
          <a:custGeom>
            <a:avLst/>
            <a:gdLst/>
            <a:ahLst/>
            <a:cxnLst>
              <a:cxn ang="0">
                <a:pos x="r" y="vc"/>
              </a:cxn>
              <a:cxn ang="5400000">
                <a:pos x="hc" y="b"/>
              </a:cxn>
              <a:cxn ang="10800000">
                <a:pos x="l" y="vc"/>
              </a:cxn>
              <a:cxn ang="16200000">
                <a:pos x="hc" y="t"/>
              </a:cxn>
            </a:cxnLst>
            <a:rect l="0" t="0" r="r" b="b"/>
            <a:pathLst>
              <a:path w="21600" h="21600">
                <a:moveTo>
                  <a:pt x="0" y="0"/>
                </a:moveTo>
                <a:lnTo>
                  <a:pt x="0" y="21600"/>
                </a:lnTo>
                <a:lnTo>
                  <a:pt x="21600" y="21600"/>
                </a:lnTo>
                <a:lnTo>
                  <a:pt x="2160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5" name="Text Box 3">
            <a:extLst>
              <a:ext uri="{FF2B5EF4-FFF2-40B4-BE49-F238E27FC236}">
                <a16:creationId xmlns:a16="http://schemas.microsoft.com/office/drawing/2014/main" id="{DA5BB808-217F-A746-A40B-D9F6A33E9DD5}"/>
              </a:ext>
            </a:extLst>
          </p:cNvPr>
          <p:cNvSpPr txBox="1">
            <a:spLocks noChangeArrowheads="1"/>
          </p:cNvSpPr>
          <p:nvPr/>
        </p:nvSpPr>
        <p:spPr bwMode="auto">
          <a:xfrm>
            <a:off x="0" y="6492875"/>
            <a:ext cx="8640762"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anose="020B0604020202020204" pitchFamily="34" charset="0"/>
                <a:ea typeface="ＭＳ Ｐゴシック" panose="020B0600070205080204" pitchFamily="34" charset="-128"/>
              </a:defRPr>
            </a:lvl9pPr>
          </a:lstStyle>
          <a:p>
            <a:r>
              <a:rPr lang="en-US" altLang="en-US" sz="800" b="1" dirty="0">
                <a:solidFill>
                  <a:srgbClr val="0054A6"/>
                </a:solidFill>
              </a:rPr>
              <a:t>Global Burden of Atherosclerotic Cardiovascular Disease in People Living With HIV, Volume: 138, Issue: 11, Pages: 1100-1112, DOI: (10.1161/CIRCULATIONAHA.117.033369) </a:t>
            </a:r>
          </a:p>
        </p:txBody>
      </p:sp>
      <p:pic>
        <p:nvPicPr>
          <p:cNvPr id="3076" name="Picture 4">
            <a:extLst>
              <a:ext uri="{FF2B5EF4-FFF2-40B4-BE49-F238E27FC236}">
                <a16:creationId xmlns:a16="http://schemas.microsoft.com/office/drawing/2014/main" id="{08D7DC55-0008-E94D-8686-1FDFEB33A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36" y="1024688"/>
            <a:ext cx="8640761" cy="51844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1FB643EF-3842-974D-9BC1-82A43C501980}"/>
              </a:ext>
            </a:extLst>
          </p:cNvPr>
          <p:cNvSpPr txBox="1"/>
          <p:nvPr/>
        </p:nvSpPr>
        <p:spPr>
          <a:xfrm>
            <a:off x="10210800" y="5484217"/>
            <a:ext cx="1301959" cy="461665"/>
          </a:xfrm>
          <a:prstGeom prst="rect">
            <a:avLst/>
          </a:prstGeom>
          <a:noFill/>
        </p:spPr>
        <p:txBody>
          <a:bodyPr wrap="none" rtlCol="0">
            <a:spAutoFit/>
          </a:bodyPr>
          <a:lstStyle/>
          <a:p>
            <a:r>
              <a:rPr lang="en-US" sz="2400" b="1" dirty="0"/>
              <a:t>RR: 2.16 </a:t>
            </a:r>
          </a:p>
        </p:txBody>
      </p:sp>
      <p:sp>
        <p:nvSpPr>
          <p:cNvPr id="3" name="TextBox 2">
            <a:extLst>
              <a:ext uri="{FF2B5EF4-FFF2-40B4-BE49-F238E27FC236}">
                <a16:creationId xmlns:a16="http://schemas.microsoft.com/office/drawing/2014/main" id="{A207D388-F3C4-894C-B2A9-BEFC3E8A26D4}"/>
              </a:ext>
            </a:extLst>
          </p:cNvPr>
          <p:cNvSpPr txBox="1"/>
          <p:nvPr/>
        </p:nvSpPr>
        <p:spPr>
          <a:xfrm>
            <a:off x="331536" y="330200"/>
            <a:ext cx="4064318" cy="369332"/>
          </a:xfrm>
          <a:prstGeom prst="rect">
            <a:avLst/>
          </a:prstGeom>
          <a:noFill/>
        </p:spPr>
        <p:txBody>
          <a:bodyPr wrap="none" rtlCol="0">
            <a:spAutoFit/>
          </a:bodyPr>
          <a:lstStyle/>
          <a:p>
            <a:r>
              <a:rPr lang="en-US" b="1" dirty="0"/>
              <a:t>Systematic review of HIV associated CVD</a:t>
            </a:r>
          </a:p>
        </p:txBody>
      </p:sp>
    </p:spTree>
    <p:extLst>
      <p:ext uri="{BB962C8B-B14F-4D97-AF65-F5344CB8AC3E}">
        <p14:creationId xmlns:p14="http://schemas.microsoft.com/office/powerpoint/2010/main" val="1503967645"/>
      </p:ext>
    </p:extLst>
  </p:cSld>
  <p:clrMapOvr>
    <a:masterClrMapping/>
  </p:clrMapOvr>
  <p:transition>
    <p:wipe dir="r"/>
  </p:transition>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45EA4A-E560-CF41-8F43-3603C60D0E69}"/>
              </a:ext>
            </a:extLst>
          </p:cNvPr>
          <p:cNvSpPr txBox="1"/>
          <p:nvPr/>
        </p:nvSpPr>
        <p:spPr>
          <a:xfrm>
            <a:off x="3730827" y="4152468"/>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Prevalence</a:t>
            </a:r>
          </a:p>
        </p:txBody>
      </p:sp>
      <p:sp>
        <p:nvSpPr>
          <p:cNvPr id="11" name="TextBox 10">
            <a:extLst>
              <a:ext uri="{FF2B5EF4-FFF2-40B4-BE49-F238E27FC236}">
                <a16:creationId xmlns:a16="http://schemas.microsoft.com/office/drawing/2014/main" id="{D684A9C4-75F4-5B4F-8E19-57F17F71C720}"/>
              </a:ext>
            </a:extLst>
          </p:cNvPr>
          <p:cNvSpPr txBox="1"/>
          <p:nvPr/>
        </p:nvSpPr>
        <p:spPr>
          <a:xfrm>
            <a:off x="6124437" y="4152467"/>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RR</a:t>
            </a:r>
          </a:p>
        </p:txBody>
      </p:sp>
      <p:sp>
        <p:nvSpPr>
          <p:cNvPr id="12" name="TextBox 11">
            <a:extLst>
              <a:ext uri="{FF2B5EF4-FFF2-40B4-BE49-F238E27FC236}">
                <a16:creationId xmlns:a16="http://schemas.microsoft.com/office/drawing/2014/main" id="{C29E049D-1DCC-164C-882F-3D7308D28F2E}"/>
              </a:ext>
            </a:extLst>
          </p:cNvPr>
          <p:cNvSpPr txBox="1"/>
          <p:nvPr/>
        </p:nvSpPr>
        <p:spPr>
          <a:xfrm>
            <a:off x="4939718" y="5701440"/>
            <a:ext cx="1733797"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4094264" y="5056040"/>
            <a:ext cx="1348917" cy="34199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6157967" y="5068126"/>
            <a:ext cx="1348918" cy="3178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2" descr="Image result for prevalence of HIV">
            <a:extLst>
              <a:ext uri="{FF2B5EF4-FFF2-40B4-BE49-F238E27FC236}">
                <a16:creationId xmlns:a16="http://schemas.microsoft.com/office/drawing/2014/main" id="{028AF130-5A3D-DA45-B62D-8E197B8F3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0097" cy="36290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A6B418DD-538A-2D49-809C-E8A5E0A9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616" y="146914"/>
            <a:ext cx="6385384" cy="38312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55322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45EA4A-E560-CF41-8F43-3603C60D0E69}"/>
              </a:ext>
            </a:extLst>
          </p:cNvPr>
          <p:cNvSpPr txBox="1"/>
          <p:nvPr/>
        </p:nvSpPr>
        <p:spPr>
          <a:xfrm>
            <a:off x="45418" y="623205"/>
            <a:ext cx="1733797" cy="400110"/>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Prevalence</a:t>
            </a:r>
          </a:p>
        </p:txBody>
      </p:sp>
      <p:sp>
        <p:nvSpPr>
          <p:cNvPr id="11" name="TextBox 10">
            <a:extLst>
              <a:ext uri="{FF2B5EF4-FFF2-40B4-BE49-F238E27FC236}">
                <a16:creationId xmlns:a16="http://schemas.microsoft.com/office/drawing/2014/main" id="{D684A9C4-75F4-5B4F-8E19-57F17F71C720}"/>
              </a:ext>
            </a:extLst>
          </p:cNvPr>
          <p:cNvSpPr txBox="1"/>
          <p:nvPr/>
        </p:nvSpPr>
        <p:spPr>
          <a:xfrm>
            <a:off x="2439028" y="623204"/>
            <a:ext cx="1733797" cy="400110"/>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RR</a:t>
            </a:r>
          </a:p>
        </p:txBody>
      </p:sp>
      <p:sp>
        <p:nvSpPr>
          <p:cNvPr id="12" name="TextBox 11">
            <a:extLst>
              <a:ext uri="{FF2B5EF4-FFF2-40B4-BE49-F238E27FC236}">
                <a16:creationId xmlns:a16="http://schemas.microsoft.com/office/drawing/2014/main" id="{C29E049D-1DCC-164C-882F-3D7308D28F2E}"/>
              </a:ext>
            </a:extLst>
          </p:cNvPr>
          <p:cNvSpPr txBox="1"/>
          <p:nvPr/>
        </p:nvSpPr>
        <p:spPr>
          <a:xfrm>
            <a:off x="1254309" y="2172177"/>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PAF</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408855" y="1526777"/>
            <a:ext cx="1348917" cy="34199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2472558" y="1538863"/>
            <a:ext cx="1348918" cy="3178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4" descr="https://www.ahajournals.org/cms/attachment/d84aea30-cbff-490a-9741-fd9e838163bc/1100fig04.gif">
            <a:extLst>
              <a:ext uri="{FF2B5EF4-FFF2-40B4-BE49-F238E27FC236}">
                <a16:creationId xmlns:a16="http://schemas.microsoft.com/office/drawing/2014/main" id="{864B82A9-79D4-8642-9072-08BCD5B1BE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3130975" y="2372232"/>
            <a:ext cx="8816484" cy="420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982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45EA4A-E560-CF41-8F43-3603C60D0E69}"/>
              </a:ext>
            </a:extLst>
          </p:cNvPr>
          <p:cNvSpPr txBox="1"/>
          <p:nvPr/>
        </p:nvSpPr>
        <p:spPr>
          <a:xfrm>
            <a:off x="2451733" y="537482"/>
            <a:ext cx="1733797" cy="1015663"/>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8231060" y="537482"/>
            <a:ext cx="1733797" cy="1015200"/>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5426504" y="2696580"/>
            <a:ext cx="1733797" cy="101566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3546935" y="1324842"/>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7303265" y="1409718"/>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2CB6C6-993A-0640-AD74-D6598EBAAF23}"/>
              </a:ext>
            </a:extLst>
          </p:cNvPr>
          <p:cNvSpPr txBox="1"/>
          <p:nvPr/>
        </p:nvSpPr>
        <p:spPr>
          <a:xfrm>
            <a:off x="5426503" y="4373500"/>
            <a:ext cx="1733797"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Attributable risk</a:t>
            </a:r>
          </a:p>
        </p:txBody>
      </p:sp>
      <p:sp>
        <p:nvSpPr>
          <p:cNvPr id="8" name="TextBox 7">
            <a:extLst>
              <a:ext uri="{FF2B5EF4-FFF2-40B4-BE49-F238E27FC236}">
                <a16:creationId xmlns:a16="http://schemas.microsoft.com/office/drawing/2014/main" id="{362E6A73-33FB-F742-BE54-3FD61BF36436}"/>
              </a:ext>
            </a:extLst>
          </p:cNvPr>
          <p:cNvSpPr txBox="1"/>
          <p:nvPr/>
        </p:nvSpPr>
        <p:spPr>
          <a:xfrm>
            <a:off x="5426502" y="5617749"/>
            <a:ext cx="1733797" cy="101566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Population Attributable Fraction</a:t>
            </a:r>
          </a:p>
        </p:txBody>
      </p:sp>
      <p:cxnSp>
        <p:nvCxnSpPr>
          <p:cNvPr id="3" name="Straight Arrow Connector 2">
            <a:extLst>
              <a:ext uri="{FF2B5EF4-FFF2-40B4-BE49-F238E27FC236}">
                <a16:creationId xmlns:a16="http://schemas.microsoft.com/office/drawing/2014/main" id="{07913556-95BA-5747-A00A-643188F49435}"/>
              </a:ext>
            </a:extLst>
          </p:cNvPr>
          <p:cNvCxnSpPr>
            <a:stCxn id="12" idx="2"/>
            <a:endCxn id="7" idx="0"/>
          </p:cNvCxnSpPr>
          <p:nvPr/>
        </p:nvCxnSpPr>
        <p:spPr>
          <a:xfrm flipH="1">
            <a:off x="6293402" y="3712243"/>
            <a:ext cx="1" cy="661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1F16A6A-6DEB-DC47-B581-5AE8F93C445F}"/>
              </a:ext>
            </a:extLst>
          </p:cNvPr>
          <p:cNvCxnSpPr>
            <a:stCxn id="7" idx="2"/>
            <a:endCxn id="8" idx="0"/>
          </p:cNvCxnSpPr>
          <p:nvPr/>
        </p:nvCxnSpPr>
        <p:spPr>
          <a:xfrm flipH="1">
            <a:off x="6293401" y="5081386"/>
            <a:ext cx="1" cy="53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412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45EA4A-E560-CF41-8F43-3603C60D0E69}"/>
              </a:ext>
            </a:extLst>
          </p:cNvPr>
          <p:cNvSpPr txBox="1"/>
          <p:nvPr/>
        </p:nvSpPr>
        <p:spPr>
          <a:xfrm>
            <a:off x="173754" y="264766"/>
            <a:ext cx="1733797" cy="1015663"/>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5953081" y="264766"/>
            <a:ext cx="1733797" cy="1015200"/>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3148525" y="2423864"/>
            <a:ext cx="1733797" cy="101566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1268956" y="1052126"/>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5025286" y="1137002"/>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2CB6C6-993A-0640-AD74-D6598EBAAF23}"/>
              </a:ext>
            </a:extLst>
          </p:cNvPr>
          <p:cNvSpPr txBox="1"/>
          <p:nvPr/>
        </p:nvSpPr>
        <p:spPr>
          <a:xfrm>
            <a:off x="3148524" y="4100784"/>
            <a:ext cx="1733797"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Attributable risk</a:t>
            </a:r>
          </a:p>
        </p:txBody>
      </p:sp>
      <p:sp>
        <p:nvSpPr>
          <p:cNvPr id="8" name="TextBox 7">
            <a:extLst>
              <a:ext uri="{FF2B5EF4-FFF2-40B4-BE49-F238E27FC236}">
                <a16:creationId xmlns:a16="http://schemas.microsoft.com/office/drawing/2014/main" id="{362E6A73-33FB-F742-BE54-3FD61BF36436}"/>
              </a:ext>
            </a:extLst>
          </p:cNvPr>
          <p:cNvSpPr txBox="1"/>
          <p:nvPr/>
        </p:nvSpPr>
        <p:spPr>
          <a:xfrm>
            <a:off x="3148523" y="5345033"/>
            <a:ext cx="1733797" cy="101566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Population Attributable Fraction</a:t>
            </a:r>
          </a:p>
        </p:txBody>
      </p:sp>
      <p:cxnSp>
        <p:nvCxnSpPr>
          <p:cNvPr id="3" name="Straight Arrow Connector 2">
            <a:extLst>
              <a:ext uri="{FF2B5EF4-FFF2-40B4-BE49-F238E27FC236}">
                <a16:creationId xmlns:a16="http://schemas.microsoft.com/office/drawing/2014/main" id="{07913556-95BA-5747-A00A-643188F49435}"/>
              </a:ext>
            </a:extLst>
          </p:cNvPr>
          <p:cNvCxnSpPr>
            <a:stCxn id="12" idx="2"/>
            <a:endCxn id="7" idx="0"/>
          </p:cNvCxnSpPr>
          <p:nvPr/>
        </p:nvCxnSpPr>
        <p:spPr>
          <a:xfrm flipH="1">
            <a:off x="4015423" y="3439527"/>
            <a:ext cx="1" cy="661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1F16A6A-6DEB-DC47-B581-5AE8F93C445F}"/>
              </a:ext>
            </a:extLst>
          </p:cNvPr>
          <p:cNvCxnSpPr>
            <a:stCxn id="7" idx="2"/>
            <a:endCxn id="8" idx="0"/>
          </p:cNvCxnSpPr>
          <p:nvPr/>
        </p:nvCxnSpPr>
        <p:spPr>
          <a:xfrm flipH="1">
            <a:off x="4015422" y="4808670"/>
            <a:ext cx="1" cy="53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2D9EE65-FE27-FC4D-B9A8-C7BDA2F3B859}"/>
              </a:ext>
            </a:extLst>
          </p:cNvPr>
          <p:cNvPicPr>
            <a:picLocks noChangeAspect="1"/>
          </p:cNvPicPr>
          <p:nvPr/>
        </p:nvPicPr>
        <p:blipFill>
          <a:blip r:embed="rId3"/>
          <a:stretch>
            <a:fillRect/>
          </a:stretch>
        </p:blipFill>
        <p:spPr>
          <a:xfrm>
            <a:off x="6291512" y="2799349"/>
            <a:ext cx="5692942" cy="4018547"/>
          </a:xfrm>
          <a:prstGeom prst="rect">
            <a:avLst/>
          </a:prstGeom>
        </p:spPr>
      </p:pic>
    </p:spTree>
    <p:extLst>
      <p:ext uri="{BB962C8B-B14F-4D97-AF65-F5344CB8AC3E}">
        <p14:creationId xmlns:p14="http://schemas.microsoft.com/office/powerpoint/2010/main" val="280719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Types of epidemiological estimates / measures of risk</a:t>
            </a:r>
          </a:p>
        </p:txBody>
      </p:sp>
      <p:sp>
        <p:nvSpPr>
          <p:cNvPr id="10" name="TextBox 9">
            <a:extLst>
              <a:ext uri="{FF2B5EF4-FFF2-40B4-BE49-F238E27FC236}">
                <a16:creationId xmlns:a16="http://schemas.microsoft.com/office/drawing/2014/main" id="{3345EA4A-E560-CF41-8F43-3603C60D0E69}"/>
              </a:ext>
            </a:extLst>
          </p:cNvPr>
          <p:cNvSpPr txBox="1"/>
          <p:nvPr/>
        </p:nvSpPr>
        <p:spPr>
          <a:xfrm>
            <a:off x="2339438" y="2985262"/>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8118765" y="2985262"/>
            <a:ext cx="1733797" cy="101520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5314209" y="5144360"/>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3434640" y="3772622"/>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7190970" y="3857498"/>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C86AD-5C23-B24F-84A6-D9EDB6F17EB6}"/>
              </a:ext>
            </a:extLst>
          </p:cNvPr>
          <p:cNvSpPr txBox="1"/>
          <p:nvPr/>
        </p:nvSpPr>
        <p:spPr>
          <a:xfrm>
            <a:off x="231564" y="2906723"/>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Proportions</a:t>
            </a:r>
          </a:p>
        </p:txBody>
      </p:sp>
      <p:sp>
        <p:nvSpPr>
          <p:cNvPr id="20" name="TextBox 19">
            <a:extLst>
              <a:ext uri="{FF2B5EF4-FFF2-40B4-BE49-F238E27FC236}">
                <a16:creationId xmlns:a16="http://schemas.microsoft.com/office/drawing/2014/main" id="{B26CAAE5-01B1-0B49-BA7F-9511ACF1AEB5}"/>
              </a:ext>
            </a:extLst>
          </p:cNvPr>
          <p:cNvSpPr txBox="1"/>
          <p:nvPr/>
        </p:nvSpPr>
        <p:spPr>
          <a:xfrm>
            <a:off x="231564" y="1962573"/>
            <a:ext cx="1733797"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Proportionate mortality</a:t>
            </a:r>
          </a:p>
        </p:txBody>
      </p:sp>
      <p:sp>
        <p:nvSpPr>
          <p:cNvPr id="21" name="TextBox 20">
            <a:extLst>
              <a:ext uri="{FF2B5EF4-FFF2-40B4-BE49-F238E27FC236}">
                <a16:creationId xmlns:a16="http://schemas.microsoft.com/office/drawing/2014/main" id="{E41A4680-1E84-0A4F-9F3C-EACD58ADCA58}"/>
              </a:ext>
            </a:extLst>
          </p:cNvPr>
          <p:cNvSpPr txBox="1"/>
          <p:nvPr/>
        </p:nvSpPr>
        <p:spPr>
          <a:xfrm>
            <a:off x="231563" y="3543097"/>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Rate</a:t>
            </a:r>
          </a:p>
        </p:txBody>
      </p:sp>
      <p:sp>
        <p:nvSpPr>
          <p:cNvPr id="22" name="TextBox 21">
            <a:extLst>
              <a:ext uri="{FF2B5EF4-FFF2-40B4-BE49-F238E27FC236}">
                <a16:creationId xmlns:a16="http://schemas.microsoft.com/office/drawing/2014/main" id="{9F605B5B-B7DA-3A4C-A83D-D80D1591EA8B}"/>
              </a:ext>
            </a:extLst>
          </p:cNvPr>
          <p:cNvSpPr txBox="1"/>
          <p:nvPr/>
        </p:nvSpPr>
        <p:spPr>
          <a:xfrm>
            <a:off x="10222680" y="3580411"/>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Risk ratio</a:t>
            </a:r>
          </a:p>
        </p:txBody>
      </p:sp>
      <p:sp>
        <p:nvSpPr>
          <p:cNvPr id="23" name="TextBox 22">
            <a:extLst>
              <a:ext uri="{FF2B5EF4-FFF2-40B4-BE49-F238E27FC236}">
                <a16:creationId xmlns:a16="http://schemas.microsoft.com/office/drawing/2014/main" id="{51E536C6-6100-6F43-8E0F-0CE58623C17C}"/>
              </a:ext>
            </a:extLst>
          </p:cNvPr>
          <p:cNvSpPr txBox="1"/>
          <p:nvPr/>
        </p:nvSpPr>
        <p:spPr>
          <a:xfrm>
            <a:off x="10222680" y="1944762"/>
            <a:ext cx="1733797"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Incident rate ratios</a:t>
            </a:r>
          </a:p>
        </p:txBody>
      </p:sp>
      <p:sp>
        <p:nvSpPr>
          <p:cNvPr id="24" name="TextBox 23">
            <a:extLst>
              <a:ext uri="{FF2B5EF4-FFF2-40B4-BE49-F238E27FC236}">
                <a16:creationId xmlns:a16="http://schemas.microsoft.com/office/drawing/2014/main" id="{710D64A2-5D12-BB40-94D2-23D17DEBFD89}"/>
              </a:ext>
            </a:extLst>
          </p:cNvPr>
          <p:cNvSpPr txBox="1"/>
          <p:nvPr/>
        </p:nvSpPr>
        <p:spPr>
          <a:xfrm>
            <a:off x="10226637" y="2906723"/>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Odds ratio</a:t>
            </a:r>
          </a:p>
        </p:txBody>
      </p:sp>
    </p:spTree>
    <p:extLst>
      <p:ext uri="{BB962C8B-B14F-4D97-AF65-F5344CB8AC3E}">
        <p14:creationId xmlns:p14="http://schemas.microsoft.com/office/powerpoint/2010/main" val="3310448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45EA4A-E560-CF41-8F43-3603C60D0E69}"/>
              </a:ext>
            </a:extLst>
          </p:cNvPr>
          <p:cNvSpPr txBox="1"/>
          <p:nvPr/>
        </p:nvSpPr>
        <p:spPr>
          <a:xfrm>
            <a:off x="350218" y="264767"/>
            <a:ext cx="1733797" cy="1015663"/>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6129545" y="264767"/>
            <a:ext cx="1733797" cy="1015200"/>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3324989" y="2423865"/>
            <a:ext cx="1733797" cy="1015663"/>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1445420" y="1052127"/>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5201750" y="1137003"/>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2CB6C6-993A-0640-AD74-D6598EBAAF23}"/>
              </a:ext>
            </a:extLst>
          </p:cNvPr>
          <p:cNvSpPr txBox="1"/>
          <p:nvPr/>
        </p:nvSpPr>
        <p:spPr>
          <a:xfrm>
            <a:off x="3324988" y="4100785"/>
            <a:ext cx="1733797" cy="707886"/>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Attributable risk</a:t>
            </a:r>
          </a:p>
        </p:txBody>
      </p:sp>
      <p:sp>
        <p:nvSpPr>
          <p:cNvPr id="8" name="TextBox 7">
            <a:extLst>
              <a:ext uri="{FF2B5EF4-FFF2-40B4-BE49-F238E27FC236}">
                <a16:creationId xmlns:a16="http://schemas.microsoft.com/office/drawing/2014/main" id="{362E6A73-33FB-F742-BE54-3FD61BF36436}"/>
              </a:ext>
            </a:extLst>
          </p:cNvPr>
          <p:cNvSpPr txBox="1"/>
          <p:nvPr/>
        </p:nvSpPr>
        <p:spPr>
          <a:xfrm>
            <a:off x="3324987" y="5345034"/>
            <a:ext cx="1733797" cy="101566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Population Attributable Fraction</a:t>
            </a:r>
          </a:p>
        </p:txBody>
      </p:sp>
      <p:cxnSp>
        <p:nvCxnSpPr>
          <p:cNvPr id="3" name="Straight Arrow Connector 2">
            <a:extLst>
              <a:ext uri="{FF2B5EF4-FFF2-40B4-BE49-F238E27FC236}">
                <a16:creationId xmlns:a16="http://schemas.microsoft.com/office/drawing/2014/main" id="{07913556-95BA-5747-A00A-643188F49435}"/>
              </a:ext>
            </a:extLst>
          </p:cNvPr>
          <p:cNvCxnSpPr>
            <a:stCxn id="12" idx="2"/>
            <a:endCxn id="7" idx="0"/>
          </p:cNvCxnSpPr>
          <p:nvPr/>
        </p:nvCxnSpPr>
        <p:spPr>
          <a:xfrm flipH="1">
            <a:off x="4191887" y="3439528"/>
            <a:ext cx="1" cy="661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1F16A6A-6DEB-DC47-B581-5AE8F93C445F}"/>
              </a:ext>
            </a:extLst>
          </p:cNvPr>
          <p:cNvCxnSpPr>
            <a:stCxn id="7" idx="2"/>
            <a:endCxn id="8" idx="0"/>
          </p:cNvCxnSpPr>
          <p:nvPr/>
        </p:nvCxnSpPr>
        <p:spPr>
          <a:xfrm flipH="1">
            <a:off x="4191886" y="4808671"/>
            <a:ext cx="1" cy="53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E7D623F-DEAF-664B-B7AC-76AE46007AB4}"/>
              </a:ext>
            </a:extLst>
          </p:cNvPr>
          <p:cNvSpPr txBox="1"/>
          <p:nvPr/>
        </p:nvSpPr>
        <p:spPr>
          <a:xfrm>
            <a:off x="6685808" y="5498921"/>
            <a:ext cx="1733797"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CVD </a:t>
            </a:r>
          </a:p>
          <a:p>
            <a:pPr algn="ctr"/>
            <a:r>
              <a:rPr lang="en-US" sz="2000" b="1" dirty="0"/>
              <a:t>DALYs</a:t>
            </a:r>
          </a:p>
        </p:txBody>
      </p:sp>
      <p:cxnSp>
        <p:nvCxnSpPr>
          <p:cNvPr id="4" name="Straight Arrow Connector 3">
            <a:extLst>
              <a:ext uri="{FF2B5EF4-FFF2-40B4-BE49-F238E27FC236}">
                <a16:creationId xmlns:a16="http://schemas.microsoft.com/office/drawing/2014/main" id="{12442D9C-705A-5749-9755-FD853EA8BC73}"/>
              </a:ext>
            </a:extLst>
          </p:cNvPr>
          <p:cNvCxnSpPr>
            <a:stCxn id="8" idx="3"/>
            <a:endCxn id="13" idx="1"/>
          </p:cNvCxnSpPr>
          <p:nvPr/>
        </p:nvCxnSpPr>
        <p:spPr>
          <a:xfrm flipV="1">
            <a:off x="5058784" y="5852864"/>
            <a:ext cx="162702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77D67C7-C520-6D43-AE2A-B9AD0CC68206}"/>
              </a:ext>
            </a:extLst>
          </p:cNvPr>
          <p:cNvCxnSpPr>
            <a:cxnSpLocks/>
            <a:endCxn id="17" idx="1"/>
          </p:cNvCxnSpPr>
          <p:nvPr/>
        </p:nvCxnSpPr>
        <p:spPr>
          <a:xfrm flipV="1">
            <a:off x="8421066" y="5883461"/>
            <a:ext cx="109617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0379F41-082E-504C-8046-4EFDDA019D3B}"/>
              </a:ext>
            </a:extLst>
          </p:cNvPr>
          <p:cNvSpPr txBox="1"/>
          <p:nvPr/>
        </p:nvSpPr>
        <p:spPr>
          <a:xfrm>
            <a:off x="9517239" y="5375629"/>
            <a:ext cx="1733797" cy="1015663"/>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CVD </a:t>
            </a:r>
          </a:p>
          <a:p>
            <a:pPr algn="ctr"/>
            <a:r>
              <a:rPr lang="en-US" sz="2000" b="1" dirty="0"/>
              <a:t>DALYs due to HIV</a:t>
            </a:r>
          </a:p>
        </p:txBody>
      </p:sp>
    </p:spTree>
    <p:extLst>
      <p:ext uri="{BB962C8B-B14F-4D97-AF65-F5344CB8AC3E}">
        <p14:creationId xmlns:p14="http://schemas.microsoft.com/office/powerpoint/2010/main" val="4280254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0AE5D-5C2C-3444-9DAC-562FB4AA6DE2}"/>
              </a:ext>
            </a:extLst>
          </p:cNvPr>
          <p:cNvSpPr>
            <a:spLocks noGrp="1"/>
          </p:cNvSpPr>
          <p:nvPr>
            <p:ph type="title"/>
          </p:nvPr>
        </p:nvSpPr>
        <p:spPr/>
        <p:txBody>
          <a:bodyPr/>
          <a:lstStyle/>
          <a:p>
            <a:r>
              <a:rPr lang="en-US" dirty="0"/>
              <a:t>CVD DALYs Attributable to HIV</a:t>
            </a:r>
          </a:p>
        </p:txBody>
      </p:sp>
      <p:pic>
        <p:nvPicPr>
          <p:cNvPr id="4" name="Picture 4" descr="https://www.ahajournals.org/cms/attachment/d84aea30-cbff-490a-9741-fd9e838163bc/1100fig04.gif">
            <a:extLst>
              <a:ext uri="{FF2B5EF4-FFF2-40B4-BE49-F238E27FC236}">
                <a16:creationId xmlns:a16="http://schemas.microsoft.com/office/drawing/2014/main" id="{51C231CC-99D1-E348-B197-6A2856EABD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849" b="-4350"/>
          <a:stretch/>
        </p:blipFill>
        <p:spPr bwMode="auto">
          <a:xfrm>
            <a:off x="2024070" y="1824622"/>
            <a:ext cx="8816484" cy="4668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495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80F13-EACD-5B41-AFD4-54B9C6839E6A}"/>
              </a:ext>
            </a:extLst>
          </p:cNvPr>
          <p:cNvPicPr/>
          <p:nvPr/>
        </p:nvPicPr>
        <p:blipFill>
          <a:blip r:embed="rId2"/>
          <a:stretch>
            <a:fillRect/>
          </a:stretch>
        </p:blipFill>
        <p:spPr>
          <a:xfrm>
            <a:off x="192507" y="143711"/>
            <a:ext cx="11293640" cy="6481678"/>
          </a:xfrm>
          <a:prstGeom prst="rect">
            <a:avLst/>
          </a:prstGeom>
        </p:spPr>
      </p:pic>
    </p:spTree>
    <p:extLst>
      <p:ext uri="{BB962C8B-B14F-4D97-AF65-F5344CB8AC3E}">
        <p14:creationId xmlns:p14="http://schemas.microsoft.com/office/powerpoint/2010/main" val="1303047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3BFA2C-19F6-474A-A903-6DB7C7D19197}"/>
              </a:ext>
            </a:extLst>
          </p:cNvPr>
          <p:cNvPicPr/>
          <p:nvPr/>
        </p:nvPicPr>
        <p:blipFill>
          <a:blip r:embed="rId2"/>
          <a:stretch>
            <a:fillRect/>
          </a:stretch>
        </p:blipFill>
        <p:spPr>
          <a:xfrm>
            <a:off x="192506" y="293986"/>
            <a:ext cx="11341768" cy="6122855"/>
          </a:xfrm>
          <a:prstGeom prst="rect">
            <a:avLst/>
          </a:prstGeom>
        </p:spPr>
      </p:pic>
    </p:spTree>
    <p:extLst>
      <p:ext uri="{BB962C8B-B14F-4D97-AF65-F5344CB8AC3E}">
        <p14:creationId xmlns:p14="http://schemas.microsoft.com/office/powerpoint/2010/main" val="3433921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2095-A4A5-FD49-AC72-55048140426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44AF126-A2B2-0145-A395-80CB75D68FEE}"/>
              </a:ext>
            </a:extLst>
          </p:cNvPr>
          <p:cNvSpPr>
            <a:spLocks noGrp="1"/>
          </p:cNvSpPr>
          <p:nvPr>
            <p:ph idx="1"/>
          </p:nvPr>
        </p:nvSpPr>
        <p:spPr/>
        <p:txBody>
          <a:bodyPr/>
          <a:lstStyle/>
          <a:p>
            <a:r>
              <a:rPr lang="en-US" dirty="0"/>
              <a:t>Understand the different measures of descriptive epidemiology</a:t>
            </a:r>
          </a:p>
          <a:p>
            <a:r>
              <a:rPr lang="en-US" dirty="0"/>
              <a:t>Understand measures of risk</a:t>
            </a:r>
          </a:p>
          <a:p>
            <a:r>
              <a:rPr lang="en-US" dirty="0"/>
              <a:t>Never forget about confounding!</a:t>
            </a:r>
          </a:p>
          <a:p>
            <a:r>
              <a:rPr lang="en-US" dirty="0"/>
              <a:t>Both parameters can be combined to derive powerful metrics of burden that can be used to drive policy change and decisions</a:t>
            </a:r>
          </a:p>
        </p:txBody>
      </p:sp>
    </p:spTree>
    <p:extLst>
      <p:ext uri="{BB962C8B-B14F-4D97-AF65-F5344CB8AC3E}">
        <p14:creationId xmlns:p14="http://schemas.microsoft.com/office/powerpoint/2010/main" val="1194290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dirty="0"/>
              <a:t>Types of epidemiological estimates</a:t>
            </a:r>
          </a:p>
        </p:txBody>
      </p:sp>
      <p:sp>
        <p:nvSpPr>
          <p:cNvPr id="10" name="TextBox 9">
            <a:extLst>
              <a:ext uri="{FF2B5EF4-FFF2-40B4-BE49-F238E27FC236}">
                <a16:creationId xmlns:a16="http://schemas.microsoft.com/office/drawing/2014/main" id="{3345EA4A-E560-CF41-8F43-3603C60D0E69}"/>
              </a:ext>
            </a:extLst>
          </p:cNvPr>
          <p:cNvSpPr txBox="1"/>
          <p:nvPr/>
        </p:nvSpPr>
        <p:spPr>
          <a:xfrm>
            <a:off x="2339438" y="2985262"/>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Descriptive / </a:t>
            </a:r>
          </a:p>
          <a:p>
            <a:pPr algn="ctr"/>
            <a:r>
              <a:rPr lang="en-US" sz="2000" b="1" dirty="0"/>
              <a:t>Frequency/</a:t>
            </a:r>
          </a:p>
          <a:p>
            <a:pPr algn="ctr"/>
            <a:r>
              <a:rPr lang="en-US" sz="2000" b="1" dirty="0"/>
              <a:t>Count</a:t>
            </a:r>
          </a:p>
        </p:txBody>
      </p:sp>
      <p:sp>
        <p:nvSpPr>
          <p:cNvPr id="11" name="TextBox 10">
            <a:extLst>
              <a:ext uri="{FF2B5EF4-FFF2-40B4-BE49-F238E27FC236}">
                <a16:creationId xmlns:a16="http://schemas.microsoft.com/office/drawing/2014/main" id="{D684A9C4-75F4-5B4F-8E19-57F17F71C720}"/>
              </a:ext>
            </a:extLst>
          </p:cNvPr>
          <p:cNvSpPr txBox="1"/>
          <p:nvPr/>
        </p:nvSpPr>
        <p:spPr>
          <a:xfrm>
            <a:off x="8118765" y="2985262"/>
            <a:ext cx="1733797" cy="101520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association</a:t>
            </a:r>
          </a:p>
        </p:txBody>
      </p:sp>
      <p:sp>
        <p:nvSpPr>
          <p:cNvPr id="12" name="TextBox 11">
            <a:extLst>
              <a:ext uri="{FF2B5EF4-FFF2-40B4-BE49-F238E27FC236}">
                <a16:creationId xmlns:a16="http://schemas.microsoft.com/office/drawing/2014/main" id="{C29E049D-1DCC-164C-882F-3D7308D28F2E}"/>
              </a:ext>
            </a:extLst>
          </p:cNvPr>
          <p:cNvSpPr txBox="1"/>
          <p:nvPr/>
        </p:nvSpPr>
        <p:spPr>
          <a:xfrm>
            <a:off x="5314209" y="5144360"/>
            <a:ext cx="1733797"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b="1" dirty="0"/>
              <a:t>Measures of public health impact</a:t>
            </a:r>
          </a:p>
        </p:txBody>
      </p:sp>
      <p:cxnSp>
        <p:nvCxnSpPr>
          <p:cNvPr id="14" name="Curved Connector 13">
            <a:extLst>
              <a:ext uri="{FF2B5EF4-FFF2-40B4-BE49-F238E27FC236}">
                <a16:creationId xmlns:a16="http://schemas.microsoft.com/office/drawing/2014/main" id="{2A2ABDF8-B1F0-5D44-AB2E-37646797B512}"/>
              </a:ext>
            </a:extLst>
          </p:cNvPr>
          <p:cNvCxnSpPr>
            <a:stCxn id="10" idx="2"/>
            <a:endCxn id="12" idx="1"/>
          </p:cNvCxnSpPr>
          <p:nvPr/>
        </p:nvCxnSpPr>
        <p:spPr>
          <a:xfrm rot="16200000" flipH="1">
            <a:off x="3434640" y="3772622"/>
            <a:ext cx="1651267" cy="210787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6EB13B0-40A3-054B-BA6E-85A3ECF5817D}"/>
              </a:ext>
            </a:extLst>
          </p:cNvPr>
          <p:cNvCxnSpPr>
            <a:cxnSpLocks/>
            <a:stCxn id="11" idx="2"/>
            <a:endCxn id="12" idx="3"/>
          </p:cNvCxnSpPr>
          <p:nvPr/>
        </p:nvCxnSpPr>
        <p:spPr>
          <a:xfrm rot="5400000">
            <a:off x="7190970" y="3857498"/>
            <a:ext cx="1651730" cy="19376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81C86AD-5C23-B24F-84A6-D9EDB6F17EB6}"/>
              </a:ext>
            </a:extLst>
          </p:cNvPr>
          <p:cNvSpPr txBox="1"/>
          <p:nvPr/>
        </p:nvSpPr>
        <p:spPr>
          <a:xfrm>
            <a:off x="231564" y="2906723"/>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Proportions</a:t>
            </a:r>
          </a:p>
        </p:txBody>
      </p:sp>
      <p:sp>
        <p:nvSpPr>
          <p:cNvPr id="20" name="TextBox 19">
            <a:extLst>
              <a:ext uri="{FF2B5EF4-FFF2-40B4-BE49-F238E27FC236}">
                <a16:creationId xmlns:a16="http://schemas.microsoft.com/office/drawing/2014/main" id="{B26CAAE5-01B1-0B49-BA7F-9511ACF1AEB5}"/>
              </a:ext>
            </a:extLst>
          </p:cNvPr>
          <p:cNvSpPr txBox="1"/>
          <p:nvPr/>
        </p:nvSpPr>
        <p:spPr>
          <a:xfrm>
            <a:off x="231564" y="1962573"/>
            <a:ext cx="1733797"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Proportionate mortality</a:t>
            </a:r>
          </a:p>
        </p:txBody>
      </p:sp>
      <p:sp>
        <p:nvSpPr>
          <p:cNvPr id="21" name="TextBox 20">
            <a:extLst>
              <a:ext uri="{FF2B5EF4-FFF2-40B4-BE49-F238E27FC236}">
                <a16:creationId xmlns:a16="http://schemas.microsoft.com/office/drawing/2014/main" id="{E41A4680-1E84-0A4F-9F3C-EACD58ADCA58}"/>
              </a:ext>
            </a:extLst>
          </p:cNvPr>
          <p:cNvSpPr txBox="1"/>
          <p:nvPr/>
        </p:nvSpPr>
        <p:spPr>
          <a:xfrm>
            <a:off x="231563" y="3543097"/>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Rate</a:t>
            </a:r>
          </a:p>
        </p:txBody>
      </p:sp>
      <p:sp>
        <p:nvSpPr>
          <p:cNvPr id="22" name="TextBox 21">
            <a:extLst>
              <a:ext uri="{FF2B5EF4-FFF2-40B4-BE49-F238E27FC236}">
                <a16:creationId xmlns:a16="http://schemas.microsoft.com/office/drawing/2014/main" id="{9F605B5B-B7DA-3A4C-A83D-D80D1591EA8B}"/>
              </a:ext>
            </a:extLst>
          </p:cNvPr>
          <p:cNvSpPr txBox="1"/>
          <p:nvPr/>
        </p:nvSpPr>
        <p:spPr>
          <a:xfrm>
            <a:off x="10222680" y="3580411"/>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Risk ratio</a:t>
            </a:r>
          </a:p>
        </p:txBody>
      </p:sp>
      <p:sp>
        <p:nvSpPr>
          <p:cNvPr id="23" name="TextBox 22">
            <a:extLst>
              <a:ext uri="{FF2B5EF4-FFF2-40B4-BE49-F238E27FC236}">
                <a16:creationId xmlns:a16="http://schemas.microsoft.com/office/drawing/2014/main" id="{51E536C6-6100-6F43-8E0F-0CE58623C17C}"/>
              </a:ext>
            </a:extLst>
          </p:cNvPr>
          <p:cNvSpPr txBox="1"/>
          <p:nvPr/>
        </p:nvSpPr>
        <p:spPr>
          <a:xfrm>
            <a:off x="10222680" y="1944762"/>
            <a:ext cx="1733797" cy="7078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Incident rate ratios</a:t>
            </a:r>
          </a:p>
        </p:txBody>
      </p:sp>
      <p:sp>
        <p:nvSpPr>
          <p:cNvPr id="24" name="TextBox 23">
            <a:extLst>
              <a:ext uri="{FF2B5EF4-FFF2-40B4-BE49-F238E27FC236}">
                <a16:creationId xmlns:a16="http://schemas.microsoft.com/office/drawing/2014/main" id="{710D64A2-5D12-BB40-94D2-23D17DEBFD89}"/>
              </a:ext>
            </a:extLst>
          </p:cNvPr>
          <p:cNvSpPr txBox="1"/>
          <p:nvPr/>
        </p:nvSpPr>
        <p:spPr>
          <a:xfrm>
            <a:off x="10226637" y="2906723"/>
            <a:ext cx="1733797"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Odds ratio</a:t>
            </a:r>
          </a:p>
        </p:txBody>
      </p:sp>
      <p:sp>
        <p:nvSpPr>
          <p:cNvPr id="16" name="TextBox 15">
            <a:extLst>
              <a:ext uri="{FF2B5EF4-FFF2-40B4-BE49-F238E27FC236}">
                <a16:creationId xmlns:a16="http://schemas.microsoft.com/office/drawing/2014/main" id="{E30BA49D-C4DA-C447-B972-55FFD3EFC50B}"/>
              </a:ext>
            </a:extLst>
          </p:cNvPr>
          <p:cNvSpPr txBox="1"/>
          <p:nvPr/>
        </p:nvSpPr>
        <p:spPr>
          <a:xfrm>
            <a:off x="231562" y="4815845"/>
            <a:ext cx="1733797" cy="400110"/>
          </a:xfrm>
          <a:prstGeom prst="rect">
            <a:avLst/>
          </a:prstGeom>
          <a:solidFill>
            <a:schemeClr val="accent3"/>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Incidence</a:t>
            </a:r>
          </a:p>
        </p:txBody>
      </p:sp>
      <p:sp>
        <p:nvSpPr>
          <p:cNvPr id="17" name="TextBox 16">
            <a:extLst>
              <a:ext uri="{FF2B5EF4-FFF2-40B4-BE49-F238E27FC236}">
                <a16:creationId xmlns:a16="http://schemas.microsoft.com/office/drawing/2014/main" id="{14F5BC39-2FBA-4549-A4DD-AF3908FACC12}"/>
              </a:ext>
            </a:extLst>
          </p:cNvPr>
          <p:cNvSpPr txBox="1"/>
          <p:nvPr/>
        </p:nvSpPr>
        <p:spPr>
          <a:xfrm>
            <a:off x="231562" y="5550136"/>
            <a:ext cx="1733797" cy="400110"/>
          </a:xfrm>
          <a:prstGeom prst="rect">
            <a:avLst/>
          </a:prstGeom>
          <a:solidFill>
            <a:schemeClr val="accent3"/>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Prevalence</a:t>
            </a:r>
          </a:p>
        </p:txBody>
      </p:sp>
    </p:spTree>
    <p:extLst>
      <p:ext uri="{BB962C8B-B14F-4D97-AF65-F5344CB8AC3E}">
        <p14:creationId xmlns:p14="http://schemas.microsoft.com/office/powerpoint/2010/main" val="2918862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73EA-24C7-7E4A-AB14-DAEE981DF968}"/>
              </a:ext>
            </a:extLst>
          </p:cNvPr>
          <p:cNvSpPr>
            <a:spLocks noGrp="1"/>
          </p:cNvSpPr>
          <p:nvPr>
            <p:ph type="title"/>
          </p:nvPr>
        </p:nvSpPr>
        <p:spPr/>
        <p:txBody>
          <a:bodyPr/>
          <a:lstStyle/>
          <a:p>
            <a:r>
              <a:rPr lang="en-US" b="1" dirty="0"/>
              <a:t>Incidence and prevalence</a:t>
            </a:r>
          </a:p>
        </p:txBody>
      </p:sp>
      <p:sp>
        <p:nvSpPr>
          <p:cNvPr id="6" name="TextBox 5">
            <a:extLst>
              <a:ext uri="{FF2B5EF4-FFF2-40B4-BE49-F238E27FC236}">
                <a16:creationId xmlns:a16="http://schemas.microsoft.com/office/drawing/2014/main" id="{2442638F-0482-944D-AD22-2AD3CF9C0A09}"/>
              </a:ext>
            </a:extLst>
          </p:cNvPr>
          <p:cNvSpPr txBox="1"/>
          <p:nvPr/>
        </p:nvSpPr>
        <p:spPr>
          <a:xfrm>
            <a:off x="3869016" y="6488668"/>
            <a:ext cx="8322984" cy="369332"/>
          </a:xfrm>
          <a:prstGeom prst="rect">
            <a:avLst/>
          </a:prstGeom>
          <a:noFill/>
        </p:spPr>
        <p:txBody>
          <a:bodyPr wrap="none" rtlCol="0">
            <a:spAutoFit/>
          </a:bodyPr>
          <a:lstStyle/>
          <a:p>
            <a:r>
              <a:rPr lang="en-US" dirty="0"/>
              <a:t>Examples from https://</a:t>
            </a:r>
            <a:r>
              <a:rPr lang="en-US" dirty="0" err="1"/>
              <a:t>www.cdc.gov</a:t>
            </a:r>
            <a:r>
              <a:rPr lang="en-US" dirty="0"/>
              <a:t>/</a:t>
            </a:r>
            <a:r>
              <a:rPr lang="en-US" dirty="0" err="1"/>
              <a:t>ophss</a:t>
            </a:r>
            <a:r>
              <a:rPr lang="en-US" dirty="0"/>
              <a:t>/</a:t>
            </a:r>
            <a:r>
              <a:rPr lang="en-US" dirty="0" err="1"/>
              <a:t>csels</a:t>
            </a:r>
            <a:r>
              <a:rPr lang="en-US" dirty="0"/>
              <a:t>/</a:t>
            </a:r>
            <a:r>
              <a:rPr lang="en-US" dirty="0" err="1"/>
              <a:t>dsepd</a:t>
            </a:r>
            <a:r>
              <a:rPr lang="en-US" dirty="0"/>
              <a:t>/ss1978/lesson3/section1.html</a:t>
            </a:r>
          </a:p>
        </p:txBody>
      </p:sp>
      <p:pic>
        <p:nvPicPr>
          <p:cNvPr id="4098" name="Picture 2" descr="Graph showing new cases of illness, death, and recovery over time.">
            <a:extLst>
              <a:ext uri="{FF2B5EF4-FFF2-40B4-BE49-F238E27FC236}">
                <a16:creationId xmlns:a16="http://schemas.microsoft.com/office/drawing/2014/main" id="{E1A48753-DED6-3D45-BE30-4C3497116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300" y="2419016"/>
            <a:ext cx="5613400" cy="3784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F148923-A49F-F943-A021-67FC0C0ECFB6}"/>
              </a:ext>
            </a:extLst>
          </p:cNvPr>
          <p:cNvSpPr/>
          <p:nvPr/>
        </p:nvSpPr>
        <p:spPr>
          <a:xfrm>
            <a:off x="866273" y="1495686"/>
            <a:ext cx="11193379" cy="923330"/>
          </a:xfrm>
          <a:prstGeom prst="rect">
            <a:avLst/>
          </a:prstGeom>
        </p:spPr>
        <p:txBody>
          <a:bodyPr wrap="square">
            <a:spAutoFit/>
          </a:bodyPr>
          <a:lstStyle/>
          <a:p>
            <a:r>
              <a:rPr lang="en-GB"/>
              <a:t>Figure 3.1 </a:t>
            </a:r>
            <a:r>
              <a:rPr lang="en-GB" dirty="0"/>
              <a:t>represents 10 new cases of illness over about 15 months in a population of 20 persons. Each horizontal line represents one person. The down arrow indicates the date of onset of illness. The solid line represents the duration of illness. The up arrow and the cross represent the date of recovery and date of death, respectively.</a:t>
            </a:r>
            <a:endParaRPr lang="en-US" dirty="0"/>
          </a:p>
        </p:txBody>
      </p:sp>
    </p:spTree>
    <p:extLst>
      <p:ext uri="{BB962C8B-B14F-4D97-AF65-F5344CB8AC3E}">
        <p14:creationId xmlns:p14="http://schemas.microsoft.com/office/powerpoint/2010/main" val="51541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6A1056-8035-4F49-89F8-A3FA23895092}"/>
              </a:ext>
            </a:extLst>
          </p:cNvPr>
          <p:cNvSpPr>
            <a:spLocks noGrp="1"/>
          </p:cNvSpPr>
          <p:nvPr>
            <p:ph idx="1"/>
          </p:nvPr>
        </p:nvSpPr>
        <p:spPr>
          <a:xfrm>
            <a:off x="838200" y="478088"/>
            <a:ext cx="10515600" cy="1334670"/>
          </a:xfrm>
        </p:spPr>
        <p:txBody>
          <a:bodyPr/>
          <a:lstStyle/>
          <a:p>
            <a:pPr marL="0" indent="0">
              <a:buNone/>
            </a:pPr>
            <a:r>
              <a:rPr lang="en-GB" dirty="0"/>
              <a:t>Calculate the incidence rate from October 1, 2004, to September 30, 2005, using the midpoint population (population alive on April 1, 2005) as the denominator. Express the rate per 100 population.</a:t>
            </a:r>
            <a:endParaRPr lang="en-US" dirty="0"/>
          </a:p>
        </p:txBody>
      </p:sp>
      <p:pic>
        <p:nvPicPr>
          <p:cNvPr id="9" name="Picture 2" descr="Graph showing new cases of illness, death, and recovery over time.">
            <a:extLst>
              <a:ext uri="{FF2B5EF4-FFF2-40B4-BE49-F238E27FC236}">
                <a16:creationId xmlns:a16="http://schemas.microsoft.com/office/drawing/2014/main" id="{F49DBE29-CC23-334D-8C27-25E9ED4D7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492" y="1837761"/>
            <a:ext cx="6737016" cy="45421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EA145B-CBEC-BC42-98B7-7060D6906634}"/>
              </a:ext>
            </a:extLst>
          </p:cNvPr>
          <p:cNvSpPr txBox="1"/>
          <p:nvPr/>
        </p:nvSpPr>
        <p:spPr>
          <a:xfrm>
            <a:off x="3869016" y="6488668"/>
            <a:ext cx="8322984" cy="369332"/>
          </a:xfrm>
          <a:prstGeom prst="rect">
            <a:avLst/>
          </a:prstGeom>
          <a:noFill/>
        </p:spPr>
        <p:txBody>
          <a:bodyPr wrap="none" rtlCol="0">
            <a:spAutoFit/>
          </a:bodyPr>
          <a:lstStyle/>
          <a:p>
            <a:r>
              <a:rPr lang="en-US" dirty="0"/>
              <a:t>Examples from https://</a:t>
            </a:r>
            <a:r>
              <a:rPr lang="en-US" dirty="0" err="1"/>
              <a:t>www.cdc.gov</a:t>
            </a:r>
            <a:r>
              <a:rPr lang="en-US" dirty="0"/>
              <a:t>/</a:t>
            </a:r>
            <a:r>
              <a:rPr lang="en-US" dirty="0" err="1"/>
              <a:t>ophss</a:t>
            </a:r>
            <a:r>
              <a:rPr lang="en-US" dirty="0"/>
              <a:t>/</a:t>
            </a:r>
            <a:r>
              <a:rPr lang="en-US" dirty="0" err="1"/>
              <a:t>csels</a:t>
            </a:r>
            <a:r>
              <a:rPr lang="en-US" dirty="0"/>
              <a:t>/</a:t>
            </a:r>
            <a:r>
              <a:rPr lang="en-US" dirty="0" err="1"/>
              <a:t>dsepd</a:t>
            </a:r>
            <a:r>
              <a:rPr lang="en-US" dirty="0"/>
              <a:t>/ss1978/lesson3/section1.html</a:t>
            </a:r>
          </a:p>
        </p:txBody>
      </p:sp>
    </p:spTree>
    <p:extLst>
      <p:ext uri="{BB962C8B-B14F-4D97-AF65-F5344CB8AC3E}">
        <p14:creationId xmlns:p14="http://schemas.microsoft.com/office/powerpoint/2010/main" val="320287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6A1056-8035-4F49-89F8-A3FA23895092}"/>
              </a:ext>
            </a:extLst>
          </p:cNvPr>
          <p:cNvSpPr>
            <a:spLocks noGrp="1"/>
          </p:cNvSpPr>
          <p:nvPr>
            <p:ph idx="1"/>
          </p:nvPr>
        </p:nvSpPr>
        <p:spPr>
          <a:xfrm>
            <a:off x="838200" y="478088"/>
            <a:ext cx="10515600" cy="1334670"/>
          </a:xfrm>
        </p:spPr>
        <p:txBody>
          <a:bodyPr/>
          <a:lstStyle/>
          <a:p>
            <a:pPr marL="0" indent="0">
              <a:buNone/>
            </a:pPr>
            <a:r>
              <a:rPr lang="en-GB" dirty="0"/>
              <a:t>Calculate the point prevalence on April 1, 2005. Point prevalence is the number of persons ill on the date divided by the population on that date. </a:t>
            </a:r>
            <a:endParaRPr lang="en-US" dirty="0"/>
          </a:p>
        </p:txBody>
      </p:sp>
      <p:pic>
        <p:nvPicPr>
          <p:cNvPr id="9" name="Picture 2" descr="Graph showing new cases of illness, death, and recovery over time.">
            <a:extLst>
              <a:ext uri="{FF2B5EF4-FFF2-40B4-BE49-F238E27FC236}">
                <a16:creationId xmlns:a16="http://schemas.microsoft.com/office/drawing/2014/main" id="{F49DBE29-CC23-334D-8C27-25E9ED4D7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492" y="1837761"/>
            <a:ext cx="6737016" cy="45421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EA145B-CBEC-BC42-98B7-7060D6906634}"/>
              </a:ext>
            </a:extLst>
          </p:cNvPr>
          <p:cNvSpPr txBox="1"/>
          <p:nvPr/>
        </p:nvSpPr>
        <p:spPr>
          <a:xfrm>
            <a:off x="3869016" y="6488668"/>
            <a:ext cx="8322984" cy="369332"/>
          </a:xfrm>
          <a:prstGeom prst="rect">
            <a:avLst/>
          </a:prstGeom>
          <a:noFill/>
        </p:spPr>
        <p:txBody>
          <a:bodyPr wrap="none" rtlCol="0">
            <a:spAutoFit/>
          </a:bodyPr>
          <a:lstStyle/>
          <a:p>
            <a:r>
              <a:rPr lang="en-US" dirty="0"/>
              <a:t>Examples from https://</a:t>
            </a:r>
            <a:r>
              <a:rPr lang="en-US" dirty="0" err="1"/>
              <a:t>www.cdc.gov</a:t>
            </a:r>
            <a:r>
              <a:rPr lang="en-US" dirty="0"/>
              <a:t>/</a:t>
            </a:r>
            <a:r>
              <a:rPr lang="en-US" dirty="0" err="1"/>
              <a:t>ophss</a:t>
            </a:r>
            <a:r>
              <a:rPr lang="en-US" dirty="0"/>
              <a:t>/</a:t>
            </a:r>
            <a:r>
              <a:rPr lang="en-US" dirty="0" err="1"/>
              <a:t>csels</a:t>
            </a:r>
            <a:r>
              <a:rPr lang="en-US" dirty="0"/>
              <a:t>/</a:t>
            </a:r>
            <a:r>
              <a:rPr lang="en-US" dirty="0" err="1"/>
              <a:t>dsepd</a:t>
            </a:r>
            <a:r>
              <a:rPr lang="en-US" dirty="0"/>
              <a:t>/ss1978/lesson3/section1.html</a:t>
            </a:r>
          </a:p>
        </p:txBody>
      </p:sp>
    </p:spTree>
    <p:extLst>
      <p:ext uri="{BB962C8B-B14F-4D97-AF65-F5344CB8AC3E}">
        <p14:creationId xmlns:p14="http://schemas.microsoft.com/office/powerpoint/2010/main" val="1431688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TotalTime>
  <Words>2426</Words>
  <Application>Microsoft Macintosh PowerPoint</Application>
  <PresentationFormat>Widescreen</PresentationFormat>
  <Paragraphs>438</Paragraphs>
  <Slides>54</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Helvetica</vt:lpstr>
      <vt:lpstr>Office Theme</vt:lpstr>
      <vt:lpstr>Applying epidemiological estimates</vt:lpstr>
      <vt:lpstr>Objectives</vt:lpstr>
      <vt:lpstr>Definitions</vt:lpstr>
      <vt:lpstr>Types of epidemiological estimates / measures of risk</vt:lpstr>
      <vt:lpstr>Types of epidemiological estimates / measures of risk</vt:lpstr>
      <vt:lpstr>Types of epidemiological estimates</vt:lpstr>
      <vt:lpstr>Incidence and prevalence</vt:lpstr>
      <vt:lpstr>PowerPoint Presentation</vt:lpstr>
      <vt:lpstr>PowerPoint Presentation</vt:lpstr>
      <vt:lpstr>PowerPoint Presentation</vt:lpstr>
      <vt:lpstr>Types of epidemiological estimates</vt:lpstr>
      <vt:lpstr>Incidence risk ratios</vt:lpstr>
      <vt:lpstr>Incidence risk ratios</vt:lpstr>
      <vt:lpstr>Odds ratio</vt:lpstr>
      <vt:lpstr>Types of epidemiological estimates / measures of risk</vt:lpstr>
      <vt:lpstr>Public health impact</vt:lpstr>
      <vt:lpstr>Attributable risk </vt:lpstr>
      <vt:lpstr>Attributable risk </vt:lpstr>
      <vt:lpstr>Population Attributable risk </vt:lpstr>
      <vt:lpstr>Population Attributable risk </vt:lpstr>
      <vt:lpstr>Calculate the hypothetical case where </vt:lpstr>
      <vt:lpstr>Calculate the hypothetical case where </vt:lpstr>
      <vt:lpstr>Calculate the hypothetical PAF where </vt:lpstr>
      <vt:lpstr>RRR, ARR and NNT</vt:lpstr>
      <vt:lpstr>RRR, ARR and NNT</vt:lpstr>
      <vt:lpstr>RRR, ARR and NNT</vt:lpstr>
      <vt:lpstr>RRR, ARR and NNT</vt:lpstr>
      <vt:lpstr>RRR, ARR and NNT</vt:lpstr>
      <vt:lpstr>RRR, ARR and NNT</vt:lpstr>
      <vt:lpstr>RRR, ARR and NNT</vt:lpstr>
      <vt:lpstr>PowerPoint Presentation</vt:lpstr>
      <vt:lpstr>What is the NNT for trial 1 and trial 2</vt:lpstr>
      <vt:lpstr>Exercise</vt:lpstr>
      <vt:lpstr>Disability adjusted life years</vt:lpstr>
      <vt:lpstr>PowerPoint Presentation</vt:lpstr>
      <vt:lpstr>PowerPoint Presentation</vt:lpstr>
      <vt:lpstr>Pathophysiology of CVD in HIV infections</vt:lpstr>
      <vt:lpstr>Draw a causal diagram – HIV and CVD</vt:lpstr>
      <vt:lpstr>How can we estimate burden?</vt:lpstr>
      <vt:lpstr>Types of epidemiological estimates / measures of risk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CVD DALYs Attributable to HIV</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to epidemiological estimates</dc:title>
  <dc:creator>SHAH Anoop</dc:creator>
  <cp:lastModifiedBy>SHAH Anoop</cp:lastModifiedBy>
  <cp:revision>32</cp:revision>
  <dcterms:created xsi:type="dcterms:W3CDTF">2019-02-07T15:04:05Z</dcterms:created>
  <dcterms:modified xsi:type="dcterms:W3CDTF">2019-02-08T19:37:32Z</dcterms:modified>
</cp:coreProperties>
</file>